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5" r:id="rId3"/>
    <p:sldId id="257" r:id="rId4"/>
    <p:sldId id="283" r:id="rId5"/>
    <p:sldId id="301" r:id="rId6"/>
    <p:sldId id="303" r:id="rId7"/>
    <p:sldId id="305" r:id="rId8"/>
    <p:sldId id="306" r:id="rId9"/>
    <p:sldId id="307" r:id="rId10"/>
    <p:sldId id="288" r:id="rId11"/>
    <p:sldId id="308" r:id="rId12"/>
    <p:sldId id="309" r:id="rId13"/>
    <p:sldId id="312" r:id="rId14"/>
    <p:sldId id="313" r:id="rId15"/>
    <p:sldId id="314" r:id="rId16"/>
    <p:sldId id="310" r:id="rId17"/>
    <p:sldId id="311" r:id="rId18"/>
    <p:sldId id="262" r:id="rId19"/>
    <p:sldId id="282" r:id="rId20"/>
    <p:sldId id="315" r:id="rId21"/>
    <p:sldId id="317" r:id="rId22"/>
    <p:sldId id="318" r:id="rId23"/>
    <p:sldId id="286" r:id="rId24"/>
    <p:sldId id="287" r:id="rId25"/>
    <p:sldId id="316" r:id="rId26"/>
    <p:sldId id="277"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5/27/2019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7000"/>
            <a:lum/>
          </a:blip>
          <a:srcRect/>
          <a:stretch>
            <a:fillRect t="-1000" b="-1000"/>
          </a:stretch>
        </a:blipFill>
        <a:effectLst/>
      </p:bgPr>
    </p:bg>
    <p:spTree>
      <p:nvGrpSpPr>
        <p:cNvPr id="1" name=""/>
        <p:cNvGrpSpPr/>
        <p:nvPr/>
      </p:nvGrpSpPr>
      <p:grpSpPr>
        <a:xfrm>
          <a:off x="0" y="0"/>
          <a:ext cx="0" cy="0"/>
          <a:chOff x="0" y="0"/>
          <a:chExt cx="0" cy="0"/>
        </a:xfrm>
      </p:grpSpPr>
      <p:pic>
        <p:nvPicPr>
          <p:cNvPr id="5" name="Picture 4" descr="logooflogocopy1dd.png"/>
          <p:cNvPicPr>
            <a:picLocks noChangeAspect="1"/>
          </p:cNvPicPr>
          <p:nvPr/>
        </p:nvPicPr>
        <p:blipFill>
          <a:blip r:embed="rId3"/>
          <a:stretch>
            <a:fillRect/>
          </a:stretch>
        </p:blipFill>
        <p:spPr>
          <a:xfrm>
            <a:off x="1600200" y="76201"/>
            <a:ext cx="5760595" cy="1219199"/>
          </a:xfrm>
          <a:prstGeom prst="rect">
            <a:avLst/>
          </a:prstGeom>
          <a:noFill/>
          <a:ln>
            <a:noFill/>
          </a:ln>
        </p:spPr>
      </p:pic>
      <p:sp>
        <p:nvSpPr>
          <p:cNvPr id="6" name="Rectangle 5"/>
          <p:cNvSpPr/>
          <p:nvPr/>
        </p:nvSpPr>
        <p:spPr>
          <a:xfrm>
            <a:off x="0" y="2514600"/>
            <a:ext cx="9144000" cy="1261884"/>
          </a:xfrm>
          <a:prstGeom prst="rect">
            <a:avLst/>
          </a:prstGeom>
          <a:noFill/>
        </p:spPr>
        <p:txBody>
          <a:bodyPr wrap="square" lIns="91440" tIns="45720" rIns="91440" bIns="45720">
            <a:spAutoFit/>
          </a:bodyPr>
          <a:lstStyle/>
          <a:p>
            <a:pPr algn="ctr"/>
            <a:r>
              <a:rPr lang="en-US" sz="3800" b="1" cap="none" spc="0" dirty="0">
                <a:ln w="10541" cmpd="sng">
                  <a:solidFill>
                    <a:schemeClr val="accent2">
                      <a:lumMod val="75000"/>
                    </a:schemeClr>
                  </a:solidFill>
                  <a:prstDash val="solid"/>
                </a:ln>
                <a:solidFill>
                  <a:srgbClr val="C00000"/>
                </a:solidFill>
                <a:effectLst/>
                <a:latin typeface="Cambria" pitchFamily="18" charset="0"/>
              </a:rPr>
              <a:t>Design &amp; Fabrication of Vertical Axis Wind Turbine for Highway Application</a:t>
            </a:r>
          </a:p>
        </p:txBody>
      </p:sp>
      <p:sp>
        <p:nvSpPr>
          <p:cNvPr id="8" name="Rectangle 7"/>
          <p:cNvSpPr/>
          <p:nvPr/>
        </p:nvSpPr>
        <p:spPr>
          <a:xfrm>
            <a:off x="0" y="3810000"/>
            <a:ext cx="9144000" cy="40011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cap="none" spc="0" dirty="0">
                <a:ln w="11430">
                  <a:solidFill>
                    <a:srgbClr val="002060"/>
                  </a:solidFill>
                </a:ln>
                <a:solidFill>
                  <a:srgbClr val="002060"/>
                </a:solidFill>
                <a:effectLst/>
              </a:rPr>
              <a:t>Presented by</a:t>
            </a:r>
          </a:p>
        </p:txBody>
      </p:sp>
      <p:grpSp>
        <p:nvGrpSpPr>
          <p:cNvPr id="11" name="Group 10"/>
          <p:cNvGrpSpPr/>
          <p:nvPr/>
        </p:nvGrpSpPr>
        <p:grpSpPr>
          <a:xfrm>
            <a:off x="0" y="1320225"/>
            <a:ext cx="9144000" cy="1462682"/>
            <a:chOff x="0" y="1320225"/>
            <a:chExt cx="9144000" cy="1462682"/>
          </a:xfrm>
        </p:grpSpPr>
        <p:sp>
          <p:nvSpPr>
            <p:cNvPr id="7" name="Rectangle 6"/>
            <p:cNvSpPr/>
            <p:nvPr/>
          </p:nvSpPr>
          <p:spPr>
            <a:xfrm>
              <a:off x="0" y="1828800"/>
              <a:ext cx="9144000" cy="95410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800" b="1" cap="none" spc="0" dirty="0">
                  <a:ln w="11430">
                    <a:solidFill>
                      <a:srgbClr val="002060"/>
                    </a:solidFill>
                  </a:ln>
                  <a:solidFill>
                    <a:srgbClr val="002060"/>
                  </a:solidFill>
                  <a:effectLst/>
                </a:rPr>
                <a:t>Mini Project</a:t>
              </a:r>
            </a:p>
            <a:p>
              <a:pPr algn="ctr"/>
              <a:r>
                <a:rPr lang="en-US" sz="2800" b="1" dirty="0">
                  <a:ln w="11430">
                    <a:solidFill>
                      <a:srgbClr val="002060"/>
                    </a:solidFill>
                  </a:ln>
                  <a:solidFill>
                    <a:srgbClr val="002060"/>
                  </a:solidFill>
                  <a:effectLst/>
                </a:rPr>
                <a:t>on</a:t>
              </a:r>
              <a:endParaRPr lang="en-US" sz="2800" b="1" cap="none" spc="0" dirty="0">
                <a:ln w="11430">
                  <a:solidFill>
                    <a:srgbClr val="002060"/>
                  </a:solidFill>
                </a:ln>
                <a:solidFill>
                  <a:srgbClr val="002060"/>
                </a:solidFill>
                <a:effectLst/>
              </a:endParaRPr>
            </a:p>
          </p:txBody>
        </p:sp>
        <p:sp>
          <p:nvSpPr>
            <p:cNvPr id="9" name="Rectangle 8"/>
            <p:cNvSpPr/>
            <p:nvPr/>
          </p:nvSpPr>
          <p:spPr>
            <a:xfrm>
              <a:off x="0" y="1320225"/>
              <a:ext cx="9144000" cy="584775"/>
            </a:xfrm>
            <a:prstGeom prst="rect">
              <a:avLst/>
            </a:prstGeom>
            <a:noFill/>
          </p:spPr>
          <p:txBody>
            <a:bodyPr wrap="square" lIns="91440" tIns="45720" rIns="91440" bIns="45720">
              <a:spAutoFit/>
            </a:bodyPr>
            <a:lstStyle/>
            <a:p>
              <a:pPr algn="ctr"/>
              <a:r>
                <a:rPr lang="en-US" sz="3200" b="1" cap="none" spc="0" dirty="0">
                  <a:ln w="10541" cmpd="sng">
                    <a:solidFill>
                      <a:schemeClr val="accent2">
                        <a:lumMod val="75000"/>
                      </a:schemeClr>
                    </a:solidFill>
                    <a:prstDash val="solid"/>
                  </a:ln>
                  <a:solidFill>
                    <a:srgbClr val="C00000"/>
                  </a:solidFill>
                  <a:effectLst/>
                  <a:latin typeface="Adobe Caslon Pro" pitchFamily="18" charset="0"/>
                </a:rPr>
                <a:t>Department of Mechanical Engineering</a:t>
              </a:r>
            </a:p>
          </p:txBody>
        </p:sp>
      </p:grpSp>
      <p:graphicFrame>
        <p:nvGraphicFramePr>
          <p:cNvPr id="10" name="Table 9"/>
          <p:cNvGraphicFramePr>
            <a:graphicFrameLocks noGrp="1"/>
          </p:cNvGraphicFramePr>
          <p:nvPr>
            <p:extLst>
              <p:ext uri="{D42A27DB-BD31-4B8C-83A1-F6EECF244321}">
                <p14:modId xmlns:p14="http://schemas.microsoft.com/office/powerpoint/2010/main" val="799254534"/>
              </p:ext>
            </p:extLst>
          </p:nvPr>
        </p:nvGraphicFramePr>
        <p:xfrm>
          <a:off x="2667000" y="4191000"/>
          <a:ext cx="4114800" cy="1483360"/>
        </p:xfrm>
        <a:graphic>
          <a:graphicData uri="http://schemas.openxmlformats.org/drawingml/2006/table">
            <a:tbl>
              <a:tblPr firstRow="1" bandRow="1">
                <a:tableStyleId>{2D5ABB26-0587-4C30-8999-92F81FD0307C}</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tblGrid>
              <a:tr h="370840">
                <a:tc>
                  <a:txBody>
                    <a:bodyPr/>
                    <a:lstStyle/>
                    <a:p>
                      <a:pPr algn="ctr"/>
                      <a:r>
                        <a:rPr lang="en-US" dirty="0">
                          <a:ln>
                            <a:solidFill>
                              <a:schemeClr val="tx1">
                                <a:lumMod val="95000"/>
                                <a:lumOff val="5000"/>
                              </a:schemeClr>
                            </a:solidFill>
                          </a:ln>
                          <a:solidFill>
                            <a:schemeClr val="tx1">
                              <a:lumMod val="95000"/>
                              <a:lumOff val="5000"/>
                            </a:schemeClr>
                          </a:solidFill>
                          <a:latin typeface="Times New Roman" pitchFamily="18" charset="0"/>
                          <a:cs typeface="Times New Roman" pitchFamily="18" charset="0"/>
                        </a:rPr>
                        <a:t>1NH16ME003</a:t>
                      </a:r>
                    </a:p>
                  </a:txBody>
                  <a:tcPr/>
                </a:tc>
                <a:tc>
                  <a:txBody>
                    <a:bodyPr/>
                    <a:lstStyle/>
                    <a:p>
                      <a:pPr algn="l"/>
                      <a:r>
                        <a:rPr lang="en-US" dirty="0">
                          <a:ln>
                            <a:solidFill>
                              <a:schemeClr val="tx1">
                                <a:lumMod val="95000"/>
                                <a:lumOff val="5000"/>
                              </a:schemeClr>
                            </a:solidFill>
                          </a:ln>
                          <a:solidFill>
                            <a:schemeClr val="tx1">
                              <a:lumMod val="95000"/>
                              <a:lumOff val="5000"/>
                            </a:schemeClr>
                          </a:solidFill>
                          <a:latin typeface="Times New Roman" pitchFamily="18" charset="0"/>
                          <a:cs typeface="Times New Roman" pitchFamily="18" charset="0"/>
                        </a:rPr>
                        <a:t>Abhishek</a:t>
                      </a:r>
                    </a:p>
                  </a:txBody>
                  <a:tcPr/>
                </a:tc>
                <a:extLst>
                  <a:ext uri="{0D108BD9-81ED-4DB2-BD59-A6C34878D82A}">
                    <a16:rowId xmlns:a16="http://schemas.microsoft.com/office/drawing/2014/main" val="10000"/>
                  </a:ext>
                </a:extLst>
              </a:tr>
              <a:tr h="370840">
                <a:tc>
                  <a:txBody>
                    <a:bodyPr/>
                    <a:lstStyle/>
                    <a:p>
                      <a:pPr algn="ctr"/>
                      <a:r>
                        <a:rPr lang="en-US" dirty="0">
                          <a:ln>
                            <a:solidFill>
                              <a:schemeClr val="tx1">
                                <a:lumMod val="95000"/>
                                <a:lumOff val="5000"/>
                              </a:schemeClr>
                            </a:solidFill>
                          </a:ln>
                          <a:solidFill>
                            <a:schemeClr val="tx1">
                              <a:lumMod val="95000"/>
                              <a:lumOff val="5000"/>
                            </a:schemeClr>
                          </a:solidFill>
                          <a:latin typeface="Times New Roman" pitchFamily="18" charset="0"/>
                          <a:cs typeface="Times New Roman" pitchFamily="18" charset="0"/>
                        </a:rPr>
                        <a:t>1NH16ME028</a:t>
                      </a:r>
                    </a:p>
                  </a:txBody>
                  <a:tcPr/>
                </a:tc>
                <a:tc>
                  <a:txBody>
                    <a:bodyPr/>
                    <a:lstStyle/>
                    <a:p>
                      <a:pPr algn="l"/>
                      <a:r>
                        <a:rPr lang="en-IN" dirty="0">
                          <a:ln>
                            <a:solidFill>
                              <a:schemeClr val="tx1">
                                <a:lumMod val="95000"/>
                                <a:lumOff val="5000"/>
                              </a:schemeClr>
                            </a:solidFill>
                          </a:ln>
                          <a:solidFill>
                            <a:schemeClr val="tx1">
                              <a:lumMod val="95000"/>
                              <a:lumOff val="5000"/>
                            </a:schemeClr>
                          </a:solidFill>
                          <a:latin typeface="Times New Roman" pitchFamily="18" charset="0"/>
                          <a:cs typeface="Times New Roman" pitchFamily="18" charset="0"/>
                        </a:rPr>
                        <a:t>G</a:t>
                      </a:r>
                      <a:r>
                        <a:rPr lang="en-US" dirty="0" err="1">
                          <a:ln>
                            <a:solidFill>
                              <a:schemeClr val="tx1">
                                <a:lumMod val="95000"/>
                                <a:lumOff val="5000"/>
                              </a:schemeClr>
                            </a:solidFill>
                          </a:ln>
                          <a:solidFill>
                            <a:schemeClr val="tx1">
                              <a:lumMod val="95000"/>
                              <a:lumOff val="5000"/>
                            </a:schemeClr>
                          </a:solidFill>
                          <a:latin typeface="Times New Roman" pitchFamily="18" charset="0"/>
                          <a:cs typeface="Times New Roman" pitchFamily="18" charset="0"/>
                        </a:rPr>
                        <a:t>anesh</a:t>
                      </a:r>
                      <a:r>
                        <a:rPr lang="en-US" dirty="0">
                          <a:ln>
                            <a:solidFill>
                              <a:schemeClr val="tx1">
                                <a:lumMod val="95000"/>
                                <a:lumOff val="5000"/>
                              </a:schemeClr>
                            </a:solidFill>
                          </a:ln>
                          <a:solidFill>
                            <a:schemeClr val="tx1">
                              <a:lumMod val="95000"/>
                              <a:lumOff val="5000"/>
                            </a:schemeClr>
                          </a:solidFill>
                          <a:latin typeface="Times New Roman" pitchFamily="18" charset="0"/>
                          <a:cs typeface="Times New Roman" pitchFamily="18" charset="0"/>
                        </a:rPr>
                        <a:t> S</a:t>
                      </a:r>
                    </a:p>
                  </a:txBody>
                  <a:tcPr/>
                </a:tc>
                <a:extLst>
                  <a:ext uri="{0D108BD9-81ED-4DB2-BD59-A6C34878D82A}">
                    <a16:rowId xmlns:a16="http://schemas.microsoft.com/office/drawing/2014/main" val="10001"/>
                  </a:ext>
                </a:extLst>
              </a:tr>
              <a:tr h="370840">
                <a:tc>
                  <a:txBody>
                    <a:bodyPr/>
                    <a:lstStyle/>
                    <a:p>
                      <a:pPr algn="ctr"/>
                      <a:r>
                        <a:rPr lang="en-US" dirty="0">
                          <a:ln>
                            <a:solidFill>
                              <a:schemeClr val="tx1">
                                <a:lumMod val="95000"/>
                                <a:lumOff val="5000"/>
                              </a:schemeClr>
                            </a:solidFill>
                          </a:ln>
                          <a:solidFill>
                            <a:schemeClr val="tx1">
                              <a:lumMod val="95000"/>
                              <a:lumOff val="5000"/>
                            </a:schemeClr>
                          </a:solidFill>
                          <a:latin typeface="Times New Roman" pitchFamily="18" charset="0"/>
                          <a:cs typeface="Times New Roman" pitchFamily="18" charset="0"/>
                        </a:rPr>
                        <a:t>1NH16ME092</a:t>
                      </a:r>
                    </a:p>
                  </a:txBody>
                  <a:tcPr/>
                </a:tc>
                <a:tc>
                  <a:txBody>
                    <a:bodyPr/>
                    <a:lstStyle/>
                    <a:p>
                      <a:pPr algn="l"/>
                      <a:r>
                        <a:rPr lang="en-IN" dirty="0">
                          <a:ln>
                            <a:solidFill>
                              <a:schemeClr val="tx1">
                                <a:lumMod val="95000"/>
                                <a:lumOff val="5000"/>
                              </a:schemeClr>
                            </a:solidFill>
                          </a:ln>
                          <a:solidFill>
                            <a:schemeClr val="tx1">
                              <a:lumMod val="95000"/>
                              <a:lumOff val="5000"/>
                            </a:schemeClr>
                          </a:solidFill>
                          <a:latin typeface="Times New Roman" pitchFamily="18" charset="0"/>
                          <a:cs typeface="Times New Roman" pitchFamily="18" charset="0"/>
                        </a:rPr>
                        <a:t>R</a:t>
                      </a:r>
                      <a:r>
                        <a:rPr lang="en-US" dirty="0" err="1">
                          <a:ln>
                            <a:solidFill>
                              <a:schemeClr val="tx1">
                                <a:lumMod val="95000"/>
                                <a:lumOff val="5000"/>
                              </a:schemeClr>
                            </a:solidFill>
                          </a:ln>
                          <a:solidFill>
                            <a:schemeClr val="tx1">
                              <a:lumMod val="95000"/>
                              <a:lumOff val="5000"/>
                            </a:schemeClr>
                          </a:solidFill>
                          <a:latin typeface="Times New Roman" pitchFamily="18" charset="0"/>
                          <a:cs typeface="Times New Roman" pitchFamily="18" charset="0"/>
                        </a:rPr>
                        <a:t>ohit</a:t>
                      </a:r>
                      <a:r>
                        <a:rPr lang="en-US" dirty="0">
                          <a:ln>
                            <a:solidFill>
                              <a:schemeClr val="tx1">
                                <a:lumMod val="95000"/>
                                <a:lumOff val="5000"/>
                              </a:schemeClr>
                            </a:solidFill>
                          </a:ln>
                          <a:solidFill>
                            <a:schemeClr val="tx1">
                              <a:lumMod val="95000"/>
                              <a:lumOff val="5000"/>
                            </a:schemeClr>
                          </a:solidFill>
                          <a:latin typeface="Times New Roman" pitchFamily="18" charset="0"/>
                          <a:cs typeface="Times New Roman" pitchFamily="18" charset="0"/>
                        </a:rPr>
                        <a:t> Kumar Singh</a:t>
                      </a:r>
                    </a:p>
                  </a:txBody>
                  <a:tcPr/>
                </a:tc>
                <a:extLst>
                  <a:ext uri="{0D108BD9-81ED-4DB2-BD59-A6C34878D82A}">
                    <a16:rowId xmlns:a16="http://schemas.microsoft.com/office/drawing/2014/main" val="10002"/>
                  </a:ext>
                </a:extLst>
              </a:tr>
              <a:tr h="370840">
                <a:tc>
                  <a:txBody>
                    <a:bodyPr/>
                    <a:lstStyle/>
                    <a:p>
                      <a:pPr algn="ctr"/>
                      <a:r>
                        <a:rPr lang="en-US" dirty="0">
                          <a:ln>
                            <a:solidFill>
                              <a:schemeClr val="tx1">
                                <a:lumMod val="95000"/>
                                <a:lumOff val="5000"/>
                              </a:schemeClr>
                            </a:solidFill>
                          </a:ln>
                          <a:solidFill>
                            <a:schemeClr val="tx1">
                              <a:lumMod val="95000"/>
                              <a:lumOff val="5000"/>
                            </a:schemeClr>
                          </a:solidFill>
                          <a:latin typeface="Times New Roman" pitchFamily="18" charset="0"/>
                          <a:cs typeface="Times New Roman" pitchFamily="18" charset="0"/>
                        </a:rPr>
                        <a:t>1NH16ME093</a:t>
                      </a:r>
                    </a:p>
                  </a:txBody>
                  <a:tcPr/>
                </a:tc>
                <a:tc>
                  <a:txBody>
                    <a:bodyPr/>
                    <a:lstStyle/>
                    <a:p>
                      <a:pPr algn="l"/>
                      <a:r>
                        <a:rPr lang="en-US" dirty="0" err="1">
                          <a:ln>
                            <a:solidFill>
                              <a:schemeClr val="tx1">
                                <a:lumMod val="95000"/>
                                <a:lumOff val="5000"/>
                              </a:schemeClr>
                            </a:solidFill>
                          </a:ln>
                          <a:solidFill>
                            <a:schemeClr val="tx1">
                              <a:lumMod val="95000"/>
                              <a:lumOff val="5000"/>
                            </a:schemeClr>
                          </a:solidFill>
                          <a:latin typeface="Times New Roman" pitchFamily="18" charset="0"/>
                          <a:cs typeface="Times New Roman" pitchFamily="18" charset="0"/>
                        </a:rPr>
                        <a:t>Srevarun</a:t>
                      </a:r>
                      <a:r>
                        <a:rPr lang="en-US" dirty="0">
                          <a:ln>
                            <a:solidFill>
                              <a:schemeClr val="tx1">
                                <a:lumMod val="95000"/>
                                <a:lumOff val="5000"/>
                              </a:schemeClr>
                            </a:solidFill>
                          </a:ln>
                          <a:solidFill>
                            <a:schemeClr val="tx1">
                              <a:lumMod val="95000"/>
                              <a:lumOff val="5000"/>
                            </a:schemeClr>
                          </a:solidFill>
                          <a:latin typeface="Times New Roman" pitchFamily="18" charset="0"/>
                          <a:cs typeface="Times New Roman" pitchFamily="18" charset="0"/>
                        </a:rPr>
                        <a:t> S</a:t>
                      </a:r>
                    </a:p>
                  </a:txBody>
                  <a:tcPr/>
                </a:tc>
                <a:extLst>
                  <a:ext uri="{0D108BD9-81ED-4DB2-BD59-A6C34878D82A}">
                    <a16:rowId xmlns:a16="http://schemas.microsoft.com/office/drawing/2014/main" val="10003"/>
                  </a:ext>
                </a:extLst>
              </a:tr>
            </a:tbl>
          </a:graphicData>
        </a:graphic>
      </p:graphicFrame>
      <p:sp>
        <p:nvSpPr>
          <p:cNvPr id="12" name="Rectangle 11"/>
          <p:cNvSpPr/>
          <p:nvPr/>
        </p:nvSpPr>
        <p:spPr>
          <a:xfrm>
            <a:off x="0" y="5772090"/>
            <a:ext cx="9144000" cy="40011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cap="none" spc="0" dirty="0">
                <a:ln w="11430">
                  <a:solidFill>
                    <a:srgbClr val="002060"/>
                  </a:solidFill>
                </a:ln>
                <a:solidFill>
                  <a:srgbClr val="002060"/>
                </a:solidFill>
                <a:effectLst/>
              </a:rPr>
              <a:t>Guided  by</a:t>
            </a:r>
          </a:p>
        </p:txBody>
      </p:sp>
      <p:sp>
        <p:nvSpPr>
          <p:cNvPr id="13" name="Rectangle 12"/>
          <p:cNvSpPr/>
          <p:nvPr/>
        </p:nvSpPr>
        <p:spPr>
          <a:xfrm>
            <a:off x="0" y="6172200"/>
            <a:ext cx="9144000" cy="70788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a:ln w="11430">
                  <a:solidFill>
                    <a:srgbClr val="C00000"/>
                  </a:solidFill>
                </a:ln>
                <a:solidFill>
                  <a:srgbClr val="C00000"/>
                </a:solidFill>
                <a:effectLst/>
                <a:latin typeface="Cambria" pitchFamily="18" charset="0"/>
              </a:rPr>
              <a:t>Mr. </a:t>
            </a:r>
            <a:r>
              <a:rPr lang="en-US" sz="2000" b="1" dirty="0">
                <a:ln w="11430">
                  <a:solidFill>
                    <a:srgbClr val="C00000"/>
                  </a:solidFill>
                </a:ln>
                <a:solidFill>
                  <a:srgbClr val="C00000"/>
                </a:solidFill>
                <a:latin typeface="Cambria" pitchFamily="18" charset="0"/>
              </a:rPr>
              <a:t>C Rakesh</a:t>
            </a:r>
          </a:p>
          <a:p>
            <a:pPr algn="ctr"/>
            <a:r>
              <a:rPr lang="en-US" sz="2000" b="1" cap="none" spc="0" dirty="0">
                <a:ln w="11430">
                  <a:solidFill>
                    <a:srgbClr val="C00000"/>
                  </a:solidFill>
                </a:ln>
                <a:solidFill>
                  <a:srgbClr val="C00000"/>
                </a:solidFill>
                <a:effectLst/>
                <a:latin typeface="Cambria" pitchFamily="18" charset="0"/>
              </a:rPr>
              <a:t>Asst Professor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8A7802D-B8B7-452D-9999-998F0FBBB7C5}"/>
              </a:ext>
            </a:extLst>
          </p:cNvPr>
          <p:cNvSpPr>
            <a:spLocks noGrp="1"/>
          </p:cNvSpPr>
          <p:nvPr>
            <p:ph type="title"/>
          </p:nvPr>
        </p:nvSpPr>
        <p:spPr>
          <a:xfrm>
            <a:off x="95250" y="-261938"/>
            <a:ext cx="8229600" cy="1143000"/>
          </a:xfrm>
        </p:spPr>
        <p:txBody>
          <a:bodyPr>
            <a:normAutofit/>
          </a:bodyPr>
          <a:lstStyle/>
          <a:p>
            <a:pPr algn="l"/>
            <a:r>
              <a:rPr lang="en-US" altLang="en-US" sz="2000" b="1" dirty="0">
                <a:ln w="10541" cmpd="sng">
                  <a:noFill/>
                  <a:prstDash val="solid"/>
                </a:ln>
                <a:solidFill>
                  <a:srgbClr val="002060"/>
                </a:solidFill>
                <a:latin typeface="Cambria" pitchFamily="18" charset="0"/>
                <a:ea typeface="+mn-ea"/>
                <a:cs typeface="+mn-cs"/>
              </a:rPr>
              <a:t>Power Generation by Hybrid VAWT System for Highway Applications</a:t>
            </a:r>
            <a:br>
              <a:rPr lang="en-US" altLang="en-US" sz="2000" b="1" dirty="0">
                <a:ln w="10541" cmpd="sng">
                  <a:noFill/>
                  <a:prstDash val="solid"/>
                </a:ln>
                <a:solidFill>
                  <a:srgbClr val="002060"/>
                </a:solidFill>
                <a:latin typeface="Cambria" pitchFamily="18" charset="0"/>
                <a:ea typeface="+mn-ea"/>
                <a:cs typeface="+mn-cs"/>
              </a:rPr>
            </a:br>
            <a:r>
              <a:rPr lang="en-US" altLang="en-US" sz="2000" b="1" dirty="0" err="1">
                <a:ln w="10541" cmpd="sng">
                  <a:noFill/>
                  <a:prstDash val="solid"/>
                </a:ln>
                <a:solidFill>
                  <a:srgbClr val="002060"/>
                </a:solidFill>
                <a:latin typeface="Cambria" pitchFamily="18" charset="0"/>
                <a:ea typeface="+mn-ea"/>
                <a:cs typeface="+mn-cs"/>
              </a:rPr>
              <a:t>Menaka</a:t>
            </a:r>
            <a:r>
              <a:rPr lang="en-US" altLang="en-US" sz="2000" b="1" dirty="0">
                <a:ln w="10541" cmpd="sng">
                  <a:noFill/>
                  <a:prstDash val="solid"/>
                </a:ln>
                <a:solidFill>
                  <a:srgbClr val="002060"/>
                </a:solidFill>
                <a:latin typeface="Cambria" pitchFamily="18" charset="0"/>
                <a:ea typeface="+mn-ea"/>
                <a:cs typeface="+mn-cs"/>
              </a:rPr>
              <a:t> Mohan</a:t>
            </a:r>
            <a:endParaRPr lang="en-IN" altLang="en-US" sz="2000" b="1" dirty="0">
              <a:ln w="10541" cmpd="sng">
                <a:noFill/>
                <a:prstDash val="solid"/>
              </a:ln>
              <a:solidFill>
                <a:srgbClr val="002060"/>
              </a:solidFill>
              <a:latin typeface="Cambria" pitchFamily="18" charset="0"/>
              <a:ea typeface="+mn-ea"/>
              <a:cs typeface="+mn-cs"/>
            </a:endParaRPr>
          </a:p>
        </p:txBody>
      </p:sp>
      <p:sp>
        <p:nvSpPr>
          <p:cNvPr id="6" name="Text Placeholder 2">
            <a:extLst>
              <a:ext uri="{FF2B5EF4-FFF2-40B4-BE49-F238E27FC236}">
                <a16:creationId xmlns:a16="http://schemas.microsoft.com/office/drawing/2014/main" id="{1BC49EB7-E8D6-42DD-B4AD-643F966D9C93}"/>
              </a:ext>
            </a:extLst>
          </p:cNvPr>
          <p:cNvSpPr txBox="1">
            <a:spLocks/>
          </p:cNvSpPr>
          <p:nvPr/>
        </p:nvSpPr>
        <p:spPr>
          <a:xfrm>
            <a:off x="327819" y="795442"/>
            <a:ext cx="3733800" cy="4365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defRPr/>
            </a:pPr>
            <a:r>
              <a:rPr lang="en-IN" sz="1800" b="1" dirty="0"/>
              <a:t>                   </a:t>
            </a:r>
            <a:r>
              <a:rPr lang="en-IN" sz="2000" b="1" dirty="0">
                <a:ln w="10541" cmpd="sng">
                  <a:noFill/>
                  <a:prstDash val="solid"/>
                </a:ln>
                <a:solidFill>
                  <a:srgbClr val="002060"/>
                </a:solidFill>
                <a:latin typeface="Cambria" pitchFamily="18" charset="0"/>
              </a:rPr>
              <a:t>ABSTRACT</a:t>
            </a:r>
          </a:p>
        </p:txBody>
      </p:sp>
      <p:sp>
        <p:nvSpPr>
          <p:cNvPr id="7" name="Text Placeholder 3">
            <a:extLst>
              <a:ext uri="{FF2B5EF4-FFF2-40B4-BE49-F238E27FC236}">
                <a16:creationId xmlns:a16="http://schemas.microsoft.com/office/drawing/2014/main" id="{DAAF2031-08A0-4B23-B5F1-9A00D4194FFB}"/>
              </a:ext>
            </a:extLst>
          </p:cNvPr>
          <p:cNvSpPr txBox="1">
            <a:spLocks/>
          </p:cNvSpPr>
          <p:nvPr/>
        </p:nvSpPr>
        <p:spPr>
          <a:xfrm>
            <a:off x="4933950" y="795441"/>
            <a:ext cx="3733800" cy="43656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IN" sz="2000" b="1" dirty="0">
                <a:ln w="10541" cmpd="sng">
                  <a:noFill/>
                  <a:prstDash val="solid"/>
                </a:ln>
                <a:solidFill>
                  <a:srgbClr val="002060"/>
                </a:solidFill>
                <a:latin typeface="Cambria" pitchFamily="18" charset="0"/>
              </a:rPr>
              <a:t>SUMMARY</a:t>
            </a:r>
          </a:p>
        </p:txBody>
      </p:sp>
      <p:sp>
        <p:nvSpPr>
          <p:cNvPr id="8" name="Content Placeholder 4">
            <a:extLst>
              <a:ext uri="{FF2B5EF4-FFF2-40B4-BE49-F238E27FC236}">
                <a16:creationId xmlns:a16="http://schemas.microsoft.com/office/drawing/2014/main" id="{A3E377C6-8822-425B-BA46-2DC41CEE3832}"/>
              </a:ext>
            </a:extLst>
          </p:cNvPr>
          <p:cNvSpPr txBox="1">
            <a:spLocks/>
          </p:cNvSpPr>
          <p:nvPr/>
        </p:nvSpPr>
        <p:spPr>
          <a:xfrm>
            <a:off x="179388" y="1232005"/>
            <a:ext cx="4030662" cy="5316434"/>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just">
              <a:buNone/>
              <a:defRPr/>
            </a:pPr>
            <a:r>
              <a:rPr lang="en-US" altLang="en-US" sz="2400" dirty="0">
                <a:ln w="10541" cmpd="sng">
                  <a:noFill/>
                  <a:prstDash val="solid"/>
                </a:ln>
                <a:latin typeface="Cambria" pitchFamily="18" charset="0"/>
              </a:rPr>
              <a:t>In this paper, the generation of electricity is achieved by using vertical axis wind turbine using the force created by moving vehicles. In this paper, two types of turbine blade model are made as a hybrid in VAWT (Vertical Axis Wind Turbine) which increases the efficiency in wind energy utilization. Due to this hybrid model, drag and lift are increased and rotate automatically even with low wind speed. The power generated by this VAWT can be utilized for highway applications, and then the excess power will be injected into the grid or local area. The power is stored in the battery bank which is placed under the windmill and utilized at the night time for lighting purpose on the highway</a:t>
            </a:r>
          </a:p>
          <a:p>
            <a:endParaRPr lang="en-IN" altLang="en-US" dirty="0"/>
          </a:p>
        </p:txBody>
      </p:sp>
      <p:sp>
        <p:nvSpPr>
          <p:cNvPr id="9" name="Content Placeholder 5">
            <a:extLst>
              <a:ext uri="{FF2B5EF4-FFF2-40B4-BE49-F238E27FC236}">
                <a16:creationId xmlns:a16="http://schemas.microsoft.com/office/drawing/2014/main" id="{8FBEEB2B-9B23-4E2D-8F01-6A7E56AE7273}"/>
              </a:ext>
            </a:extLst>
          </p:cNvPr>
          <p:cNvSpPr txBox="1">
            <a:spLocks/>
          </p:cNvSpPr>
          <p:nvPr/>
        </p:nvSpPr>
        <p:spPr>
          <a:xfrm>
            <a:off x="4933950" y="1232004"/>
            <a:ext cx="3733800" cy="453855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80000"/>
              </a:lnSpc>
              <a:buNone/>
              <a:defRPr/>
            </a:pPr>
            <a:r>
              <a:rPr lang="en-US" altLang="en-US" sz="1900" dirty="0">
                <a:ln w="10541" cmpd="sng">
                  <a:noFill/>
                  <a:prstDash val="solid"/>
                </a:ln>
                <a:latin typeface="Cambria" pitchFamily="18" charset="0"/>
              </a:rPr>
              <a:t>Therefore, the energy can be converted into electricity even from the moving vehicles on the highway. This project can also be developed by changing the number of blades and with the materials used. This is applicable for the entire region, and the regional parameters also are taken in to account for the better results. Hence this hybrid model has achieved 2.75 times higher efficiency from the existing model, in the simulation with the wind tunnel tests and the lift and drag parameters, 1.25 times higher efficiency is achieved. </a:t>
            </a:r>
          </a:p>
          <a:p>
            <a:endParaRPr lang="en-IN" altLang="en-US" dirty="0"/>
          </a:p>
        </p:txBody>
      </p:sp>
    </p:spTree>
    <p:extLst>
      <p:ext uri="{BB962C8B-B14F-4D97-AF65-F5344CB8AC3E}">
        <p14:creationId xmlns:p14="http://schemas.microsoft.com/office/powerpoint/2010/main" val="2946073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_2019-04-17-14-46-19">
            <a:extLst>
              <a:ext uri="{FF2B5EF4-FFF2-40B4-BE49-F238E27FC236}">
                <a16:creationId xmlns:a16="http://schemas.microsoft.com/office/drawing/2014/main" id="{EA53D5B7-6C0C-449D-8586-0C58C136B7A2}"/>
              </a:ext>
            </a:extLst>
          </p:cNvPr>
          <p:cNvPicPr/>
          <p:nvPr/>
        </p:nvPicPr>
        <p:blipFill>
          <a:blip r:embed="rId2" cstate="print"/>
          <a:srcRect/>
          <a:stretch>
            <a:fillRect/>
          </a:stretch>
        </p:blipFill>
        <p:spPr bwMode="auto">
          <a:xfrm>
            <a:off x="1407477" y="1340516"/>
            <a:ext cx="6329045" cy="4176968"/>
          </a:xfrm>
          <a:prstGeom prst="rect">
            <a:avLst/>
          </a:prstGeom>
          <a:noFill/>
          <a:ln w="9525">
            <a:noFill/>
            <a:miter lim="800000"/>
            <a:headEnd/>
            <a:tailEnd/>
          </a:ln>
        </p:spPr>
      </p:pic>
      <p:sp>
        <p:nvSpPr>
          <p:cNvPr id="3" name="Rectangle 2">
            <a:extLst>
              <a:ext uri="{FF2B5EF4-FFF2-40B4-BE49-F238E27FC236}">
                <a16:creationId xmlns:a16="http://schemas.microsoft.com/office/drawing/2014/main" id="{319CE30B-1462-44FD-BD6E-663492728556}"/>
              </a:ext>
            </a:extLst>
          </p:cNvPr>
          <p:cNvSpPr/>
          <p:nvPr/>
        </p:nvSpPr>
        <p:spPr>
          <a:xfrm>
            <a:off x="838200" y="304800"/>
            <a:ext cx="2060179" cy="752129"/>
          </a:xfrm>
          <a:prstGeom prst="rect">
            <a:avLst/>
          </a:prstGeom>
        </p:spPr>
        <p:txBody>
          <a:bodyPr wrap="none">
            <a:spAutoFit/>
          </a:bodyPr>
          <a:lstStyle/>
          <a:p>
            <a:pPr marR="0" lvl="1">
              <a:lnSpc>
                <a:spcPct val="150000"/>
              </a:lnSpc>
              <a:spcBef>
                <a:spcPts val="220"/>
              </a:spcBef>
              <a:spcAft>
                <a:spcPts val="0"/>
              </a:spcAft>
              <a:buSzPts val="1400"/>
              <a:tabLst>
                <a:tab pos="405130" algn="l"/>
              </a:tabLst>
            </a:pPr>
            <a:r>
              <a:rPr lang="en-US" sz="3200" b="1" dirty="0">
                <a:ln w="10541" cmpd="sng">
                  <a:noFill/>
                  <a:prstDash val="solid"/>
                </a:ln>
                <a:solidFill>
                  <a:srgbClr val="C00000"/>
                </a:solidFill>
                <a:latin typeface="Bodoni MT Black" pitchFamily="18" charset="0"/>
              </a:rPr>
              <a:t>Design</a:t>
            </a:r>
          </a:p>
        </p:txBody>
      </p:sp>
    </p:spTree>
    <p:extLst>
      <p:ext uri="{BB962C8B-B14F-4D97-AF65-F5344CB8AC3E}">
        <p14:creationId xmlns:p14="http://schemas.microsoft.com/office/powerpoint/2010/main" val="1936970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_20190417_144701">
            <a:extLst>
              <a:ext uri="{FF2B5EF4-FFF2-40B4-BE49-F238E27FC236}">
                <a16:creationId xmlns:a16="http://schemas.microsoft.com/office/drawing/2014/main" id="{C1EFC87B-70E7-4D6B-AD5E-65AA729FA5FE}"/>
              </a:ext>
            </a:extLst>
          </p:cNvPr>
          <p:cNvPicPr/>
          <p:nvPr/>
        </p:nvPicPr>
        <p:blipFill>
          <a:blip r:embed="rId2" cstate="print"/>
          <a:srcRect l="3955" t="2168"/>
          <a:stretch>
            <a:fillRect/>
          </a:stretch>
        </p:blipFill>
        <p:spPr bwMode="auto">
          <a:xfrm>
            <a:off x="1371600" y="1828800"/>
            <a:ext cx="6553200" cy="3733800"/>
          </a:xfrm>
          <a:prstGeom prst="rect">
            <a:avLst/>
          </a:prstGeom>
          <a:noFill/>
          <a:ln w="9525">
            <a:solidFill>
              <a:schemeClr val="tx1"/>
            </a:solidFill>
            <a:miter lim="800000"/>
            <a:headEnd/>
            <a:tailEnd/>
          </a:ln>
        </p:spPr>
      </p:pic>
      <p:sp>
        <p:nvSpPr>
          <p:cNvPr id="3" name="Rectangle 2">
            <a:extLst>
              <a:ext uri="{FF2B5EF4-FFF2-40B4-BE49-F238E27FC236}">
                <a16:creationId xmlns:a16="http://schemas.microsoft.com/office/drawing/2014/main" id="{90D6F254-BA70-420E-B194-E58B1586216C}"/>
              </a:ext>
            </a:extLst>
          </p:cNvPr>
          <p:cNvSpPr/>
          <p:nvPr/>
        </p:nvSpPr>
        <p:spPr>
          <a:xfrm>
            <a:off x="1371600" y="914400"/>
            <a:ext cx="5562600" cy="461665"/>
          </a:xfrm>
          <a:prstGeom prst="rect">
            <a:avLst/>
          </a:prstGeom>
        </p:spPr>
        <p:txBody>
          <a:bodyPr wrap="square">
            <a:spAutoFit/>
          </a:bodyPr>
          <a:lstStyle/>
          <a:p>
            <a:r>
              <a:rPr lang="en-US" sz="2400" b="1" dirty="0">
                <a:ln w="10541" cmpd="sng">
                  <a:noFill/>
                  <a:prstDash val="solid"/>
                </a:ln>
                <a:solidFill>
                  <a:srgbClr val="002060"/>
                </a:solidFill>
                <a:latin typeface="Cambria" pitchFamily="18" charset="0"/>
              </a:rPr>
              <a:t>Top view, Isometric view, Front view</a:t>
            </a:r>
          </a:p>
        </p:txBody>
      </p:sp>
    </p:spTree>
    <p:extLst>
      <p:ext uri="{BB962C8B-B14F-4D97-AF65-F5344CB8AC3E}">
        <p14:creationId xmlns:p14="http://schemas.microsoft.com/office/powerpoint/2010/main" val="3274523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CEA1A9C5-D7A3-4359-840B-53FF70F1DE07}"/>
              </a:ext>
            </a:extLst>
          </p:cNvPr>
          <p:cNvGraphicFramePr>
            <a:graphicFrameLocks noGrp="1"/>
          </p:cNvGraphicFramePr>
          <p:nvPr>
            <p:extLst>
              <p:ext uri="{D42A27DB-BD31-4B8C-83A1-F6EECF244321}">
                <p14:modId xmlns:p14="http://schemas.microsoft.com/office/powerpoint/2010/main" val="32613962"/>
              </p:ext>
            </p:extLst>
          </p:nvPr>
        </p:nvGraphicFramePr>
        <p:xfrm>
          <a:off x="1066800" y="826532"/>
          <a:ext cx="7543801" cy="4905458"/>
        </p:xfrm>
        <a:graphic>
          <a:graphicData uri="http://schemas.openxmlformats.org/drawingml/2006/table">
            <a:tbl>
              <a:tblPr firstRow="1" firstCol="1" bandRow="1">
                <a:tableStyleId>{5C22544A-7EE6-4342-B048-85BDC9FD1C3A}</a:tableStyleId>
              </a:tblPr>
              <a:tblGrid>
                <a:gridCol w="2586732">
                  <a:extLst>
                    <a:ext uri="{9D8B030D-6E8A-4147-A177-3AD203B41FA5}">
                      <a16:colId xmlns:a16="http://schemas.microsoft.com/office/drawing/2014/main" val="164166875"/>
                    </a:ext>
                  </a:extLst>
                </a:gridCol>
                <a:gridCol w="2586732">
                  <a:extLst>
                    <a:ext uri="{9D8B030D-6E8A-4147-A177-3AD203B41FA5}">
                      <a16:colId xmlns:a16="http://schemas.microsoft.com/office/drawing/2014/main" val="3815294593"/>
                    </a:ext>
                  </a:extLst>
                </a:gridCol>
                <a:gridCol w="2370337">
                  <a:extLst>
                    <a:ext uri="{9D8B030D-6E8A-4147-A177-3AD203B41FA5}">
                      <a16:colId xmlns:a16="http://schemas.microsoft.com/office/drawing/2014/main" val="3513028333"/>
                    </a:ext>
                  </a:extLst>
                </a:gridCol>
              </a:tblGrid>
              <a:tr h="412341">
                <a:tc>
                  <a:txBody>
                    <a:bodyPr/>
                    <a:lstStyle/>
                    <a:p>
                      <a:pPr marL="0" marR="0">
                        <a:lnSpc>
                          <a:spcPts val="1000"/>
                        </a:lnSpc>
                        <a:spcBef>
                          <a:spcPts val="0"/>
                        </a:spcBef>
                        <a:spcAft>
                          <a:spcPts val="0"/>
                        </a:spcAft>
                      </a:pPr>
                      <a:endParaRPr lang="en-US" sz="1800" dirty="0">
                        <a:effectLst/>
                        <a:latin typeface="Cambria" panose="02040503050406030204" pitchFamily="18" charset="0"/>
                        <a:ea typeface="Cambria" panose="02040503050406030204" pitchFamily="18" charset="0"/>
                      </a:endParaRPr>
                    </a:p>
                    <a:p>
                      <a:pPr marL="0" marR="0">
                        <a:lnSpc>
                          <a:spcPts val="1000"/>
                        </a:lnSpc>
                        <a:spcBef>
                          <a:spcPts val="0"/>
                        </a:spcBef>
                        <a:spcAft>
                          <a:spcPts val="0"/>
                        </a:spcAft>
                      </a:pPr>
                      <a:r>
                        <a:rPr lang="en-US" sz="1800" dirty="0">
                          <a:effectLst/>
                          <a:latin typeface="Cambria" panose="02040503050406030204" pitchFamily="18" charset="0"/>
                          <a:ea typeface="Cambria" panose="02040503050406030204" pitchFamily="18" charset="0"/>
                        </a:rPr>
                        <a:t>Wind rotor</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lnSpc>
                          <a:spcPts val="1000"/>
                        </a:lnSpc>
                        <a:spcBef>
                          <a:spcPts val="0"/>
                        </a:spcBef>
                        <a:spcAft>
                          <a:spcPts val="0"/>
                        </a:spcAft>
                      </a:pPr>
                      <a:endParaRPr lang="en-US" sz="1800" dirty="0">
                        <a:effectLst/>
                        <a:latin typeface="Cambria" panose="02040503050406030204" pitchFamily="18" charset="0"/>
                        <a:ea typeface="Cambria" panose="02040503050406030204" pitchFamily="18" charset="0"/>
                      </a:endParaRPr>
                    </a:p>
                    <a:p>
                      <a:pPr marL="0" marR="0">
                        <a:lnSpc>
                          <a:spcPts val="1000"/>
                        </a:lnSpc>
                        <a:spcBef>
                          <a:spcPts val="0"/>
                        </a:spcBef>
                        <a:spcAft>
                          <a:spcPts val="0"/>
                        </a:spcAft>
                      </a:pPr>
                      <a:r>
                        <a:rPr lang="en-US" sz="1800" dirty="0">
                          <a:effectLst/>
                          <a:latin typeface="Cambria" panose="02040503050406030204" pitchFamily="18" charset="0"/>
                          <a:ea typeface="Cambria" panose="02040503050406030204" pitchFamily="18" charset="0"/>
                        </a:rPr>
                        <a:t>Rated power</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lnSpc>
                          <a:spcPts val="1000"/>
                        </a:lnSpc>
                        <a:spcBef>
                          <a:spcPts val="0"/>
                        </a:spcBef>
                        <a:spcAft>
                          <a:spcPts val="0"/>
                        </a:spcAft>
                      </a:pPr>
                      <a:endParaRPr lang="en-US" sz="1800" dirty="0">
                        <a:effectLst/>
                        <a:latin typeface="Cambria" panose="02040503050406030204" pitchFamily="18" charset="0"/>
                        <a:ea typeface="Cambria" panose="02040503050406030204" pitchFamily="18" charset="0"/>
                      </a:endParaRPr>
                    </a:p>
                    <a:p>
                      <a:pPr marL="0" marR="0">
                        <a:lnSpc>
                          <a:spcPts val="1000"/>
                        </a:lnSpc>
                        <a:spcBef>
                          <a:spcPts val="0"/>
                        </a:spcBef>
                        <a:spcAft>
                          <a:spcPts val="0"/>
                        </a:spcAft>
                      </a:pPr>
                      <a:r>
                        <a:rPr lang="en-US" sz="1800" dirty="0">
                          <a:effectLst/>
                          <a:latin typeface="Cambria" panose="02040503050406030204" pitchFamily="18" charset="0"/>
                          <a:ea typeface="Cambria" panose="02040503050406030204" pitchFamily="18" charset="0"/>
                        </a:rPr>
                        <a:t>35W</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85943431"/>
                  </a:ext>
                </a:extLst>
              </a:tr>
              <a:tr h="553007">
                <a:tc rowSpan="3">
                  <a:txBody>
                    <a:bodyPr/>
                    <a:lstStyle/>
                    <a:p>
                      <a:endParaRPr lang="en-US"/>
                    </a:p>
                  </a:txBody>
                  <a:tcPr/>
                </a:tc>
                <a:tc>
                  <a:txBody>
                    <a:bodyPr/>
                    <a:lstStyle/>
                    <a:p>
                      <a:pPr marL="0" marR="0">
                        <a:lnSpc>
                          <a:spcPts val="1000"/>
                        </a:lnSpc>
                        <a:spcBef>
                          <a:spcPts val="0"/>
                        </a:spcBef>
                        <a:spcAft>
                          <a:spcPts val="0"/>
                        </a:spcAft>
                      </a:pPr>
                      <a:endParaRPr lang="en-US" sz="1800" dirty="0">
                        <a:effectLst/>
                        <a:latin typeface="Cambria" panose="02040503050406030204" pitchFamily="18" charset="0"/>
                        <a:ea typeface="Cambria" panose="02040503050406030204" pitchFamily="18" charset="0"/>
                      </a:endParaRPr>
                    </a:p>
                    <a:p>
                      <a:pPr marL="0" marR="0">
                        <a:lnSpc>
                          <a:spcPts val="1000"/>
                        </a:lnSpc>
                        <a:spcBef>
                          <a:spcPts val="0"/>
                        </a:spcBef>
                        <a:spcAft>
                          <a:spcPts val="0"/>
                        </a:spcAft>
                      </a:pPr>
                      <a:r>
                        <a:rPr lang="en-US" sz="1800" dirty="0">
                          <a:effectLst/>
                          <a:latin typeface="Cambria" panose="02040503050406030204" pitchFamily="18" charset="0"/>
                          <a:ea typeface="Cambria" panose="02040503050406030204" pitchFamily="18" charset="0"/>
                        </a:rPr>
                        <a:t>Rotor Diameter</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lnSpc>
                          <a:spcPts val="1000"/>
                        </a:lnSpc>
                        <a:spcBef>
                          <a:spcPts val="0"/>
                        </a:spcBef>
                        <a:spcAft>
                          <a:spcPts val="0"/>
                        </a:spcAft>
                      </a:pPr>
                      <a:endParaRPr lang="en-US" sz="1800" dirty="0">
                        <a:effectLst/>
                        <a:latin typeface="Cambria" panose="02040503050406030204" pitchFamily="18" charset="0"/>
                        <a:ea typeface="Cambria" panose="02040503050406030204" pitchFamily="18" charset="0"/>
                      </a:endParaRPr>
                    </a:p>
                    <a:p>
                      <a:pPr marL="0" marR="0">
                        <a:lnSpc>
                          <a:spcPts val="1000"/>
                        </a:lnSpc>
                        <a:spcBef>
                          <a:spcPts val="0"/>
                        </a:spcBef>
                        <a:spcAft>
                          <a:spcPts val="0"/>
                        </a:spcAft>
                      </a:pPr>
                      <a:r>
                        <a:rPr lang="en-US" sz="1800" dirty="0">
                          <a:effectLst/>
                          <a:latin typeface="Cambria" panose="02040503050406030204" pitchFamily="18" charset="0"/>
                          <a:ea typeface="Cambria" panose="02040503050406030204" pitchFamily="18" charset="0"/>
                        </a:rPr>
                        <a:t>.38m</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20540781"/>
                  </a:ext>
                </a:extLst>
              </a:tr>
              <a:tr h="553007">
                <a:tc vMerge="1">
                  <a:txBody>
                    <a:bodyPr/>
                    <a:lstStyle/>
                    <a:p>
                      <a:endParaRPr lang="en-US"/>
                    </a:p>
                  </a:txBody>
                  <a:tcPr/>
                </a:tc>
                <a:tc>
                  <a:txBody>
                    <a:bodyPr/>
                    <a:lstStyle/>
                    <a:p>
                      <a:pPr marL="0" marR="0">
                        <a:lnSpc>
                          <a:spcPts val="1000"/>
                        </a:lnSpc>
                        <a:spcBef>
                          <a:spcPts val="0"/>
                        </a:spcBef>
                        <a:spcAft>
                          <a:spcPts val="0"/>
                        </a:spcAft>
                      </a:pPr>
                      <a:endParaRPr lang="en-US" sz="1800" dirty="0">
                        <a:effectLst/>
                        <a:latin typeface="Cambria" panose="02040503050406030204" pitchFamily="18" charset="0"/>
                        <a:ea typeface="Cambria" panose="02040503050406030204" pitchFamily="18" charset="0"/>
                      </a:endParaRPr>
                    </a:p>
                    <a:p>
                      <a:pPr marL="0" marR="0">
                        <a:lnSpc>
                          <a:spcPts val="1000"/>
                        </a:lnSpc>
                        <a:spcBef>
                          <a:spcPts val="0"/>
                        </a:spcBef>
                        <a:spcAft>
                          <a:spcPts val="0"/>
                        </a:spcAft>
                      </a:pPr>
                      <a:r>
                        <a:rPr lang="en-US" sz="1800" dirty="0">
                          <a:effectLst/>
                          <a:latin typeface="Cambria" panose="02040503050406030204" pitchFamily="18" charset="0"/>
                          <a:ea typeface="Cambria" panose="02040503050406030204" pitchFamily="18" charset="0"/>
                        </a:rPr>
                        <a:t>Swept area</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lnSpc>
                          <a:spcPts val="1000"/>
                        </a:lnSpc>
                        <a:spcBef>
                          <a:spcPts val="0"/>
                        </a:spcBef>
                        <a:spcAft>
                          <a:spcPts val="0"/>
                        </a:spcAft>
                      </a:pPr>
                      <a:endParaRPr lang="en-US" sz="1800" dirty="0">
                        <a:effectLst/>
                        <a:latin typeface="Cambria" panose="02040503050406030204" pitchFamily="18" charset="0"/>
                        <a:ea typeface="Cambria" panose="02040503050406030204" pitchFamily="18" charset="0"/>
                      </a:endParaRPr>
                    </a:p>
                    <a:p>
                      <a:pPr marL="0" marR="0">
                        <a:lnSpc>
                          <a:spcPts val="1000"/>
                        </a:lnSpc>
                        <a:spcBef>
                          <a:spcPts val="0"/>
                        </a:spcBef>
                        <a:spcAft>
                          <a:spcPts val="0"/>
                        </a:spcAft>
                      </a:pPr>
                      <a:r>
                        <a:rPr lang="en-US" sz="1800" dirty="0">
                          <a:effectLst/>
                          <a:latin typeface="Cambria" panose="02040503050406030204" pitchFamily="18" charset="0"/>
                          <a:ea typeface="Cambria" panose="02040503050406030204" pitchFamily="18" charset="0"/>
                        </a:rPr>
                        <a:t>.2128 m</a:t>
                      </a:r>
                      <a:r>
                        <a:rPr lang="en-US" sz="1800" baseline="30000" dirty="0">
                          <a:effectLst/>
                          <a:latin typeface="Cambria" panose="02040503050406030204" pitchFamily="18" charset="0"/>
                          <a:ea typeface="Cambria" panose="02040503050406030204" pitchFamily="18" charset="0"/>
                        </a:rPr>
                        <a:t>2</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81443205"/>
                  </a:ext>
                </a:extLst>
              </a:tr>
              <a:tr h="553007">
                <a:tc vMerge="1">
                  <a:txBody>
                    <a:bodyPr/>
                    <a:lstStyle/>
                    <a:p>
                      <a:endParaRPr lang="en-US"/>
                    </a:p>
                  </a:txBody>
                  <a:tcPr/>
                </a:tc>
                <a:tc>
                  <a:txBody>
                    <a:bodyPr/>
                    <a:lstStyle/>
                    <a:p>
                      <a:pPr marL="0" marR="0">
                        <a:lnSpc>
                          <a:spcPts val="1000"/>
                        </a:lnSpc>
                        <a:spcBef>
                          <a:spcPts val="0"/>
                        </a:spcBef>
                        <a:spcAft>
                          <a:spcPts val="0"/>
                        </a:spcAft>
                      </a:pPr>
                      <a:endParaRPr lang="en-US" sz="1800" dirty="0">
                        <a:effectLst/>
                        <a:latin typeface="Cambria" panose="02040503050406030204" pitchFamily="18" charset="0"/>
                        <a:ea typeface="Cambria" panose="02040503050406030204" pitchFamily="18" charset="0"/>
                      </a:endParaRPr>
                    </a:p>
                    <a:p>
                      <a:pPr marL="0" marR="0">
                        <a:lnSpc>
                          <a:spcPts val="1000"/>
                        </a:lnSpc>
                        <a:spcBef>
                          <a:spcPts val="0"/>
                        </a:spcBef>
                        <a:spcAft>
                          <a:spcPts val="0"/>
                        </a:spcAft>
                      </a:pPr>
                      <a:r>
                        <a:rPr lang="en-US" sz="1800" dirty="0">
                          <a:effectLst/>
                          <a:latin typeface="Cambria" panose="02040503050406030204" pitchFamily="18" charset="0"/>
                          <a:ea typeface="Cambria" panose="02040503050406030204" pitchFamily="18" charset="0"/>
                        </a:rPr>
                        <a:t>Gear box type</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lnSpc>
                          <a:spcPts val="1000"/>
                        </a:lnSpc>
                        <a:spcBef>
                          <a:spcPts val="0"/>
                        </a:spcBef>
                        <a:spcAft>
                          <a:spcPts val="0"/>
                        </a:spcAft>
                      </a:pPr>
                      <a:endParaRPr lang="en-US" sz="1800" dirty="0">
                        <a:effectLst/>
                        <a:latin typeface="Cambria" panose="02040503050406030204" pitchFamily="18" charset="0"/>
                        <a:ea typeface="Cambria" panose="02040503050406030204" pitchFamily="18" charset="0"/>
                      </a:endParaRPr>
                    </a:p>
                    <a:p>
                      <a:pPr marL="0" marR="0">
                        <a:lnSpc>
                          <a:spcPts val="1000"/>
                        </a:lnSpc>
                        <a:spcBef>
                          <a:spcPts val="0"/>
                        </a:spcBef>
                        <a:spcAft>
                          <a:spcPts val="0"/>
                        </a:spcAft>
                      </a:pPr>
                      <a:r>
                        <a:rPr lang="en-US" sz="1800" dirty="0">
                          <a:effectLst/>
                          <a:latin typeface="Cambria" panose="02040503050406030204" pitchFamily="18" charset="0"/>
                          <a:ea typeface="Cambria" panose="02040503050406030204" pitchFamily="18" charset="0"/>
                        </a:rPr>
                        <a:t>Spur gear</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28430198"/>
                  </a:ext>
                </a:extLst>
              </a:tr>
              <a:tr h="294293">
                <a:tc rowSpan="3">
                  <a:txBody>
                    <a:bodyPr/>
                    <a:lstStyle/>
                    <a:p>
                      <a:pPr marL="0" marR="0">
                        <a:lnSpc>
                          <a:spcPts val="1000"/>
                        </a:lnSpc>
                        <a:spcBef>
                          <a:spcPts val="0"/>
                        </a:spcBef>
                        <a:spcAft>
                          <a:spcPts val="0"/>
                        </a:spcAft>
                      </a:pPr>
                      <a:endParaRPr lang="en-US" sz="1800" dirty="0">
                        <a:effectLst/>
                        <a:latin typeface="Cambria" panose="02040503050406030204" pitchFamily="18" charset="0"/>
                        <a:ea typeface="Cambria" panose="02040503050406030204" pitchFamily="18" charset="0"/>
                      </a:endParaRPr>
                    </a:p>
                    <a:p>
                      <a:pPr marL="0" marR="0">
                        <a:lnSpc>
                          <a:spcPts val="1000"/>
                        </a:lnSpc>
                        <a:spcBef>
                          <a:spcPts val="0"/>
                        </a:spcBef>
                        <a:spcAft>
                          <a:spcPts val="0"/>
                        </a:spcAft>
                      </a:pPr>
                      <a:r>
                        <a:rPr lang="en-US" sz="1800" dirty="0">
                          <a:effectLst/>
                          <a:latin typeface="Cambria" panose="02040503050406030204" pitchFamily="18" charset="0"/>
                          <a:ea typeface="Cambria" panose="02040503050406030204" pitchFamily="18" charset="0"/>
                        </a:rPr>
                        <a:t>Generator</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lnSpc>
                          <a:spcPts val="1000"/>
                        </a:lnSpc>
                        <a:spcBef>
                          <a:spcPts val="0"/>
                        </a:spcBef>
                        <a:spcAft>
                          <a:spcPts val="0"/>
                        </a:spcAft>
                      </a:pPr>
                      <a:endParaRPr lang="en-US" sz="1800" dirty="0">
                        <a:effectLst/>
                        <a:latin typeface="Cambria" panose="02040503050406030204" pitchFamily="18" charset="0"/>
                        <a:ea typeface="Cambria" panose="02040503050406030204" pitchFamily="18" charset="0"/>
                      </a:endParaRPr>
                    </a:p>
                    <a:p>
                      <a:pPr marL="0" marR="0">
                        <a:lnSpc>
                          <a:spcPts val="1000"/>
                        </a:lnSpc>
                        <a:spcBef>
                          <a:spcPts val="0"/>
                        </a:spcBef>
                        <a:spcAft>
                          <a:spcPts val="0"/>
                        </a:spcAft>
                      </a:pPr>
                      <a:r>
                        <a:rPr lang="en-US" sz="1800" dirty="0">
                          <a:effectLst/>
                          <a:latin typeface="Cambria" panose="02040503050406030204" pitchFamily="18" charset="0"/>
                          <a:ea typeface="Cambria" panose="02040503050406030204" pitchFamily="18" charset="0"/>
                        </a:rPr>
                        <a:t>Type </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lnSpc>
                          <a:spcPts val="1000"/>
                        </a:lnSpc>
                        <a:spcBef>
                          <a:spcPts val="0"/>
                        </a:spcBef>
                        <a:spcAft>
                          <a:spcPts val="0"/>
                        </a:spcAft>
                      </a:pPr>
                      <a:endParaRPr lang="en-US" sz="1800" dirty="0">
                        <a:effectLst/>
                        <a:latin typeface="Cambria" panose="02040503050406030204" pitchFamily="18" charset="0"/>
                        <a:ea typeface="Cambria" panose="02040503050406030204" pitchFamily="18" charset="0"/>
                      </a:endParaRPr>
                    </a:p>
                    <a:p>
                      <a:pPr marL="0" marR="0">
                        <a:lnSpc>
                          <a:spcPts val="1000"/>
                        </a:lnSpc>
                        <a:spcBef>
                          <a:spcPts val="0"/>
                        </a:spcBef>
                        <a:spcAft>
                          <a:spcPts val="0"/>
                        </a:spcAft>
                      </a:pPr>
                      <a:r>
                        <a:rPr lang="en-US" sz="1800" dirty="0">
                          <a:effectLst/>
                          <a:latin typeface="Cambria" panose="02040503050406030204" pitchFamily="18" charset="0"/>
                          <a:ea typeface="Cambria" panose="02040503050406030204" pitchFamily="18" charset="0"/>
                        </a:rPr>
                        <a:t>DC Generator</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93874382"/>
                  </a:ext>
                </a:extLst>
              </a:tr>
              <a:tr h="294293">
                <a:tc vMerge="1">
                  <a:txBody>
                    <a:bodyPr/>
                    <a:lstStyle/>
                    <a:p>
                      <a:endParaRPr lang="en-US"/>
                    </a:p>
                  </a:txBody>
                  <a:tcPr/>
                </a:tc>
                <a:tc>
                  <a:txBody>
                    <a:bodyPr/>
                    <a:lstStyle/>
                    <a:p>
                      <a:pPr marL="0" marR="0">
                        <a:lnSpc>
                          <a:spcPts val="1000"/>
                        </a:lnSpc>
                        <a:spcBef>
                          <a:spcPts val="0"/>
                        </a:spcBef>
                        <a:spcAft>
                          <a:spcPts val="0"/>
                        </a:spcAft>
                      </a:pPr>
                      <a:endParaRPr lang="en-US" sz="1800" dirty="0">
                        <a:effectLst/>
                        <a:latin typeface="Cambria" panose="02040503050406030204" pitchFamily="18" charset="0"/>
                        <a:ea typeface="Cambria" panose="02040503050406030204" pitchFamily="18" charset="0"/>
                      </a:endParaRPr>
                    </a:p>
                    <a:p>
                      <a:pPr marL="0" marR="0">
                        <a:lnSpc>
                          <a:spcPts val="1000"/>
                        </a:lnSpc>
                        <a:spcBef>
                          <a:spcPts val="0"/>
                        </a:spcBef>
                        <a:spcAft>
                          <a:spcPts val="0"/>
                        </a:spcAft>
                      </a:pPr>
                      <a:r>
                        <a:rPr lang="en-US" sz="1800" dirty="0">
                          <a:effectLst/>
                          <a:latin typeface="Cambria" panose="02040503050406030204" pitchFamily="18" charset="0"/>
                          <a:ea typeface="Cambria" panose="02040503050406030204" pitchFamily="18" charset="0"/>
                        </a:rPr>
                        <a:t>Speed </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lnSpc>
                          <a:spcPts val="1000"/>
                        </a:lnSpc>
                        <a:spcBef>
                          <a:spcPts val="0"/>
                        </a:spcBef>
                        <a:spcAft>
                          <a:spcPts val="0"/>
                        </a:spcAft>
                      </a:pPr>
                      <a:endParaRPr lang="en-US" sz="1800" dirty="0">
                        <a:effectLst/>
                        <a:latin typeface="Cambria" panose="02040503050406030204" pitchFamily="18" charset="0"/>
                        <a:ea typeface="Cambria" panose="02040503050406030204" pitchFamily="18" charset="0"/>
                      </a:endParaRPr>
                    </a:p>
                    <a:p>
                      <a:pPr marL="0" marR="0">
                        <a:lnSpc>
                          <a:spcPts val="1000"/>
                        </a:lnSpc>
                        <a:spcBef>
                          <a:spcPts val="0"/>
                        </a:spcBef>
                        <a:spcAft>
                          <a:spcPts val="0"/>
                        </a:spcAft>
                      </a:pPr>
                      <a:r>
                        <a:rPr lang="en-US" sz="1800" dirty="0">
                          <a:effectLst/>
                          <a:latin typeface="Cambria" panose="02040503050406030204" pitchFamily="18" charset="0"/>
                          <a:ea typeface="Cambria" panose="02040503050406030204" pitchFamily="18" charset="0"/>
                        </a:rPr>
                        <a:t>500 rpm</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41560056"/>
                  </a:ext>
                </a:extLst>
              </a:tr>
              <a:tr h="294293">
                <a:tc vMerge="1">
                  <a:txBody>
                    <a:bodyPr/>
                    <a:lstStyle/>
                    <a:p>
                      <a:endParaRPr lang="en-US"/>
                    </a:p>
                  </a:txBody>
                  <a:tcPr/>
                </a:tc>
                <a:tc>
                  <a:txBody>
                    <a:bodyPr/>
                    <a:lstStyle/>
                    <a:p>
                      <a:pPr marL="0" marR="0">
                        <a:lnSpc>
                          <a:spcPts val="1000"/>
                        </a:lnSpc>
                        <a:spcBef>
                          <a:spcPts val="0"/>
                        </a:spcBef>
                        <a:spcAft>
                          <a:spcPts val="0"/>
                        </a:spcAft>
                      </a:pPr>
                      <a:endParaRPr lang="en-US" sz="1800" dirty="0">
                        <a:effectLst/>
                        <a:latin typeface="Cambria" panose="02040503050406030204" pitchFamily="18" charset="0"/>
                        <a:ea typeface="Cambria" panose="02040503050406030204" pitchFamily="18" charset="0"/>
                      </a:endParaRPr>
                    </a:p>
                    <a:p>
                      <a:pPr marL="0" marR="0">
                        <a:lnSpc>
                          <a:spcPts val="1000"/>
                        </a:lnSpc>
                        <a:spcBef>
                          <a:spcPts val="0"/>
                        </a:spcBef>
                        <a:spcAft>
                          <a:spcPts val="0"/>
                        </a:spcAft>
                      </a:pPr>
                      <a:r>
                        <a:rPr lang="en-US" sz="1800" dirty="0">
                          <a:effectLst/>
                          <a:latin typeface="Cambria" panose="02040503050406030204" pitchFamily="18" charset="0"/>
                          <a:ea typeface="Cambria" panose="02040503050406030204" pitchFamily="18" charset="0"/>
                        </a:rPr>
                        <a:t>Voltage </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lnSpc>
                          <a:spcPts val="1000"/>
                        </a:lnSpc>
                        <a:spcBef>
                          <a:spcPts val="0"/>
                        </a:spcBef>
                        <a:spcAft>
                          <a:spcPts val="0"/>
                        </a:spcAft>
                      </a:pPr>
                      <a:endParaRPr lang="en-US" sz="1800" dirty="0">
                        <a:effectLst/>
                        <a:latin typeface="Cambria" panose="02040503050406030204" pitchFamily="18" charset="0"/>
                        <a:ea typeface="Cambria" panose="02040503050406030204" pitchFamily="18" charset="0"/>
                      </a:endParaRPr>
                    </a:p>
                    <a:p>
                      <a:pPr marL="0" marR="0">
                        <a:lnSpc>
                          <a:spcPts val="1000"/>
                        </a:lnSpc>
                        <a:spcBef>
                          <a:spcPts val="0"/>
                        </a:spcBef>
                        <a:spcAft>
                          <a:spcPts val="0"/>
                        </a:spcAft>
                      </a:pPr>
                      <a:r>
                        <a:rPr lang="en-US" sz="1800" dirty="0">
                          <a:effectLst/>
                          <a:latin typeface="Cambria" panose="02040503050406030204" pitchFamily="18" charset="0"/>
                          <a:ea typeface="Cambria" panose="02040503050406030204" pitchFamily="18" charset="0"/>
                        </a:rPr>
                        <a:t>12V</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29527155"/>
                  </a:ext>
                </a:extLst>
              </a:tr>
              <a:tr h="294293">
                <a:tc rowSpan="3">
                  <a:txBody>
                    <a:bodyPr/>
                    <a:lstStyle/>
                    <a:p>
                      <a:pPr marL="0" marR="0">
                        <a:lnSpc>
                          <a:spcPts val="1000"/>
                        </a:lnSpc>
                        <a:spcBef>
                          <a:spcPts val="0"/>
                        </a:spcBef>
                        <a:spcAft>
                          <a:spcPts val="0"/>
                        </a:spcAft>
                      </a:pPr>
                      <a:endParaRPr lang="en-US" sz="1800" dirty="0">
                        <a:effectLst/>
                        <a:latin typeface="Cambria" panose="02040503050406030204" pitchFamily="18" charset="0"/>
                        <a:ea typeface="Cambria" panose="02040503050406030204" pitchFamily="18" charset="0"/>
                      </a:endParaRPr>
                    </a:p>
                    <a:p>
                      <a:pPr marL="0" marR="0">
                        <a:lnSpc>
                          <a:spcPts val="1000"/>
                        </a:lnSpc>
                        <a:spcBef>
                          <a:spcPts val="0"/>
                        </a:spcBef>
                        <a:spcAft>
                          <a:spcPts val="0"/>
                        </a:spcAft>
                      </a:pPr>
                      <a:r>
                        <a:rPr lang="en-US" sz="1800" dirty="0">
                          <a:effectLst/>
                          <a:latin typeface="Cambria" panose="02040503050406030204" pitchFamily="18" charset="0"/>
                          <a:ea typeface="Cambria" panose="02040503050406030204" pitchFamily="18" charset="0"/>
                        </a:rPr>
                        <a:t>Turbine Blade</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lnSpc>
                          <a:spcPts val="1000"/>
                        </a:lnSpc>
                        <a:spcBef>
                          <a:spcPts val="0"/>
                        </a:spcBef>
                        <a:spcAft>
                          <a:spcPts val="0"/>
                        </a:spcAft>
                      </a:pPr>
                      <a:endParaRPr lang="en-US" sz="1800" dirty="0">
                        <a:effectLst/>
                        <a:latin typeface="Cambria" panose="02040503050406030204" pitchFamily="18" charset="0"/>
                        <a:ea typeface="Cambria" panose="02040503050406030204" pitchFamily="18" charset="0"/>
                      </a:endParaRPr>
                    </a:p>
                    <a:p>
                      <a:pPr marL="0" marR="0">
                        <a:lnSpc>
                          <a:spcPts val="1000"/>
                        </a:lnSpc>
                        <a:spcBef>
                          <a:spcPts val="0"/>
                        </a:spcBef>
                        <a:spcAft>
                          <a:spcPts val="0"/>
                        </a:spcAft>
                      </a:pPr>
                      <a:r>
                        <a:rPr lang="en-US" sz="1800" dirty="0">
                          <a:effectLst/>
                          <a:latin typeface="Cambria" panose="02040503050406030204" pitchFamily="18" charset="0"/>
                          <a:ea typeface="Cambria" panose="02040503050406030204" pitchFamily="18" charset="0"/>
                        </a:rPr>
                        <a:t>Type </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lnSpc>
                          <a:spcPts val="1000"/>
                        </a:lnSpc>
                        <a:spcBef>
                          <a:spcPts val="0"/>
                        </a:spcBef>
                        <a:spcAft>
                          <a:spcPts val="0"/>
                        </a:spcAft>
                      </a:pPr>
                      <a:endParaRPr lang="en-US" sz="1800" dirty="0">
                        <a:effectLst/>
                        <a:latin typeface="Cambria" panose="02040503050406030204" pitchFamily="18" charset="0"/>
                        <a:ea typeface="Cambria" panose="02040503050406030204" pitchFamily="18" charset="0"/>
                      </a:endParaRPr>
                    </a:p>
                    <a:p>
                      <a:pPr marL="0" marR="0">
                        <a:lnSpc>
                          <a:spcPts val="1000"/>
                        </a:lnSpc>
                        <a:spcBef>
                          <a:spcPts val="0"/>
                        </a:spcBef>
                        <a:spcAft>
                          <a:spcPts val="0"/>
                        </a:spcAft>
                      </a:pPr>
                      <a:r>
                        <a:rPr lang="en-US" sz="1800" dirty="0" err="1">
                          <a:effectLst/>
                          <a:latin typeface="Cambria" panose="02040503050406030204" pitchFamily="18" charset="0"/>
                          <a:ea typeface="Cambria" panose="02040503050406030204" pitchFamily="18" charset="0"/>
                        </a:rPr>
                        <a:t>Darrieus</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57191826"/>
                  </a:ext>
                </a:extLst>
              </a:tr>
              <a:tr h="377411">
                <a:tc vMerge="1">
                  <a:txBody>
                    <a:bodyPr/>
                    <a:lstStyle/>
                    <a:p>
                      <a:endParaRPr lang="en-US"/>
                    </a:p>
                  </a:txBody>
                  <a:tcPr/>
                </a:tc>
                <a:tc>
                  <a:txBody>
                    <a:bodyPr/>
                    <a:lstStyle/>
                    <a:p>
                      <a:pPr marL="0" marR="0">
                        <a:lnSpc>
                          <a:spcPts val="1000"/>
                        </a:lnSpc>
                        <a:spcBef>
                          <a:spcPts val="0"/>
                        </a:spcBef>
                        <a:spcAft>
                          <a:spcPts val="0"/>
                        </a:spcAft>
                      </a:pPr>
                      <a:endParaRPr lang="en-US" sz="1800" dirty="0">
                        <a:effectLst/>
                        <a:latin typeface="Cambria" panose="02040503050406030204" pitchFamily="18" charset="0"/>
                        <a:ea typeface="Cambria" panose="02040503050406030204" pitchFamily="18" charset="0"/>
                      </a:endParaRPr>
                    </a:p>
                    <a:p>
                      <a:pPr marL="0" marR="0">
                        <a:lnSpc>
                          <a:spcPts val="1000"/>
                        </a:lnSpc>
                        <a:spcBef>
                          <a:spcPts val="0"/>
                        </a:spcBef>
                        <a:spcAft>
                          <a:spcPts val="0"/>
                        </a:spcAft>
                      </a:pPr>
                      <a:r>
                        <a:rPr lang="en-US" sz="1800" dirty="0">
                          <a:effectLst/>
                          <a:latin typeface="Cambria" panose="02040503050406030204" pitchFamily="18" charset="0"/>
                          <a:ea typeface="Cambria" panose="02040503050406030204" pitchFamily="18" charset="0"/>
                        </a:rPr>
                        <a:t>Number of Blades</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lnSpc>
                          <a:spcPts val="1000"/>
                        </a:lnSpc>
                        <a:spcBef>
                          <a:spcPts val="0"/>
                        </a:spcBef>
                        <a:spcAft>
                          <a:spcPts val="0"/>
                        </a:spcAft>
                      </a:pPr>
                      <a:endParaRPr lang="en-US" sz="1800" dirty="0">
                        <a:effectLst/>
                        <a:latin typeface="Cambria" panose="02040503050406030204" pitchFamily="18" charset="0"/>
                        <a:ea typeface="Cambria" panose="02040503050406030204" pitchFamily="18" charset="0"/>
                      </a:endParaRPr>
                    </a:p>
                    <a:p>
                      <a:pPr marL="0" marR="0">
                        <a:lnSpc>
                          <a:spcPts val="1000"/>
                        </a:lnSpc>
                        <a:spcBef>
                          <a:spcPts val="0"/>
                        </a:spcBef>
                        <a:spcAft>
                          <a:spcPts val="0"/>
                        </a:spcAft>
                      </a:pPr>
                      <a:r>
                        <a:rPr lang="en-US" sz="1800" dirty="0">
                          <a:effectLst/>
                          <a:latin typeface="Cambria" panose="02040503050406030204" pitchFamily="18" charset="0"/>
                          <a:ea typeface="Cambria" panose="02040503050406030204" pitchFamily="18" charset="0"/>
                        </a:rPr>
                        <a:t>3</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69437428"/>
                  </a:ext>
                </a:extLst>
              </a:tr>
              <a:tr h="377411">
                <a:tc vMerge="1">
                  <a:txBody>
                    <a:bodyPr/>
                    <a:lstStyle/>
                    <a:p>
                      <a:endParaRPr lang="en-US"/>
                    </a:p>
                  </a:txBody>
                  <a:tcPr/>
                </a:tc>
                <a:tc>
                  <a:txBody>
                    <a:bodyPr/>
                    <a:lstStyle/>
                    <a:p>
                      <a:pPr marL="0" marR="0">
                        <a:lnSpc>
                          <a:spcPts val="1000"/>
                        </a:lnSpc>
                        <a:spcBef>
                          <a:spcPts val="0"/>
                        </a:spcBef>
                        <a:spcAft>
                          <a:spcPts val="0"/>
                        </a:spcAft>
                      </a:pPr>
                      <a:endParaRPr lang="en-US" sz="1800" dirty="0">
                        <a:effectLst/>
                        <a:latin typeface="Cambria" panose="02040503050406030204" pitchFamily="18" charset="0"/>
                        <a:ea typeface="Cambria" panose="02040503050406030204" pitchFamily="18" charset="0"/>
                      </a:endParaRPr>
                    </a:p>
                    <a:p>
                      <a:pPr marL="0" marR="0">
                        <a:lnSpc>
                          <a:spcPts val="1000"/>
                        </a:lnSpc>
                        <a:spcBef>
                          <a:spcPts val="0"/>
                        </a:spcBef>
                        <a:spcAft>
                          <a:spcPts val="0"/>
                        </a:spcAft>
                      </a:pPr>
                      <a:r>
                        <a:rPr lang="en-US" sz="1800" dirty="0">
                          <a:effectLst/>
                          <a:latin typeface="Cambria" panose="02040503050406030204" pitchFamily="18" charset="0"/>
                          <a:ea typeface="Cambria" panose="02040503050406030204" pitchFamily="18" charset="0"/>
                        </a:rPr>
                        <a:t>Blade material</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lnSpc>
                          <a:spcPts val="1000"/>
                        </a:lnSpc>
                        <a:spcBef>
                          <a:spcPts val="0"/>
                        </a:spcBef>
                        <a:spcAft>
                          <a:spcPts val="0"/>
                        </a:spcAft>
                      </a:pPr>
                      <a:endParaRPr lang="en-US" sz="1800" dirty="0">
                        <a:effectLst/>
                        <a:latin typeface="Cambria" panose="02040503050406030204" pitchFamily="18" charset="0"/>
                        <a:ea typeface="Cambria" panose="02040503050406030204" pitchFamily="18" charset="0"/>
                      </a:endParaRPr>
                    </a:p>
                    <a:p>
                      <a:pPr marL="0" marR="0">
                        <a:lnSpc>
                          <a:spcPts val="1000"/>
                        </a:lnSpc>
                        <a:spcBef>
                          <a:spcPts val="0"/>
                        </a:spcBef>
                        <a:spcAft>
                          <a:spcPts val="0"/>
                        </a:spcAft>
                      </a:pPr>
                      <a:r>
                        <a:rPr lang="en-US" sz="1800" dirty="0" err="1">
                          <a:effectLst/>
                          <a:latin typeface="Cambria" panose="02040503050406030204" pitchFamily="18" charset="0"/>
                          <a:ea typeface="Cambria" panose="02040503050406030204" pitchFamily="18" charset="0"/>
                        </a:rPr>
                        <a:t>Aluminium</a:t>
                      </a:r>
                      <a:r>
                        <a:rPr lang="en-US" sz="1800" dirty="0">
                          <a:effectLst/>
                          <a:latin typeface="Cambria" panose="02040503050406030204" pitchFamily="18" charset="0"/>
                          <a:ea typeface="Cambria" panose="02040503050406030204" pitchFamily="18" charset="0"/>
                        </a:rPr>
                        <a:t> 6061</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14706607"/>
                  </a:ext>
                </a:extLst>
              </a:tr>
              <a:tr h="607809">
                <a:tc rowSpan="2">
                  <a:txBody>
                    <a:bodyPr/>
                    <a:lstStyle/>
                    <a:p>
                      <a:pPr marL="0" marR="0">
                        <a:lnSpc>
                          <a:spcPts val="1000"/>
                        </a:lnSpc>
                        <a:spcBef>
                          <a:spcPts val="0"/>
                        </a:spcBef>
                        <a:spcAft>
                          <a:spcPts val="0"/>
                        </a:spcAft>
                      </a:pPr>
                      <a:endParaRPr lang="en-US" sz="1800" dirty="0">
                        <a:effectLst/>
                        <a:latin typeface="Cambria" panose="02040503050406030204" pitchFamily="18" charset="0"/>
                        <a:ea typeface="Cambria" panose="02040503050406030204" pitchFamily="18" charset="0"/>
                      </a:endParaRPr>
                    </a:p>
                    <a:p>
                      <a:pPr marL="0" marR="0">
                        <a:lnSpc>
                          <a:spcPts val="1000"/>
                        </a:lnSpc>
                        <a:spcBef>
                          <a:spcPts val="0"/>
                        </a:spcBef>
                        <a:spcAft>
                          <a:spcPts val="0"/>
                        </a:spcAft>
                      </a:pPr>
                      <a:r>
                        <a:rPr lang="en-US" sz="1800" dirty="0">
                          <a:effectLst/>
                          <a:latin typeface="Cambria" panose="02040503050406030204" pitchFamily="18" charset="0"/>
                          <a:ea typeface="Cambria" panose="02040503050406030204" pitchFamily="18" charset="0"/>
                        </a:rPr>
                        <a:t>Blade dimension</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lnSpc>
                          <a:spcPts val="1000"/>
                        </a:lnSpc>
                        <a:spcBef>
                          <a:spcPts val="0"/>
                        </a:spcBef>
                        <a:spcAft>
                          <a:spcPts val="0"/>
                        </a:spcAft>
                      </a:pPr>
                      <a:endParaRPr lang="en-US" sz="1800" dirty="0">
                        <a:effectLst/>
                        <a:latin typeface="Cambria" panose="02040503050406030204" pitchFamily="18" charset="0"/>
                        <a:ea typeface="Cambria" panose="02040503050406030204" pitchFamily="18" charset="0"/>
                      </a:endParaRPr>
                    </a:p>
                    <a:p>
                      <a:pPr marL="0" marR="0">
                        <a:lnSpc>
                          <a:spcPts val="1000"/>
                        </a:lnSpc>
                        <a:spcBef>
                          <a:spcPts val="0"/>
                        </a:spcBef>
                        <a:spcAft>
                          <a:spcPts val="0"/>
                        </a:spcAft>
                      </a:pPr>
                      <a:r>
                        <a:rPr lang="en-US" sz="1800" dirty="0">
                          <a:effectLst/>
                          <a:latin typeface="Cambria" panose="02040503050406030204" pitchFamily="18" charset="0"/>
                          <a:ea typeface="Cambria" panose="02040503050406030204" pitchFamily="18" charset="0"/>
                        </a:rPr>
                        <a:t>length</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lnSpc>
                          <a:spcPts val="1000"/>
                        </a:lnSpc>
                        <a:spcBef>
                          <a:spcPts val="0"/>
                        </a:spcBef>
                        <a:spcAft>
                          <a:spcPts val="0"/>
                        </a:spcAft>
                      </a:pPr>
                      <a:endParaRPr lang="en-US" sz="1800" dirty="0">
                        <a:effectLst/>
                        <a:latin typeface="Cambria" panose="02040503050406030204" pitchFamily="18" charset="0"/>
                        <a:ea typeface="Cambria" panose="02040503050406030204" pitchFamily="18" charset="0"/>
                      </a:endParaRPr>
                    </a:p>
                    <a:p>
                      <a:pPr marL="0" marR="0">
                        <a:lnSpc>
                          <a:spcPts val="1000"/>
                        </a:lnSpc>
                        <a:spcBef>
                          <a:spcPts val="0"/>
                        </a:spcBef>
                        <a:spcAft>
                          <a:spcPts val="0"/>
                        </a:spcAft>
                      </a:pPr>
                      <a:r>
                        <a:rPr lang="en-US" sz="1800" dirty="0">
                          <a:effectLst/>
                          <a:latin typeface="Cambria" panose="02040503050406030204" pitchFamily="18" charset="0"/>
                          <a:ea typeface="Cambria" panose="02040503050406030204" pitchFamily="18" charset="0"/>
                        </a:rPr>
                        <a:t>0.56m</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62262327"/>
                  </a:ext>
                </a:extLst>
              </a:tr>
              <a:tr h="294293">
                <a:tc vMerge="1">
                  <a:txBody>
                    <a:bodyPr/>
                    <a:lstStyle/>
                    <a:p>
                      <a:endParaRPr lang="en-US"/>
                    </a:p>
                  </a:txBody>
                  <a:tcPr/>
                </a:tc>
                <a:tc>
                  <a:txBody>
                    <a:bodyPr/>
                    <a:lstStyle/>
                    <a:p>
                      <a:pPr marL="0" marR="0">
                        <a:lnSpc>
                          <a:spcPts val="1000"/>
                        </a:lnSpc>
                        <a:spcBef>
                          <a:spcPts val="0"/>
                        </a:spcBef>
                        <a:spcAft>
                          <a:spcPts val="0"/>
                        </a:spcAft>
                      </a:pPr>
                      <a:endParaRPr lang="en-US" sz="1800" dirty="0">
                        <a:effectLst/>
                        <a:latin typeface="Cambria" panose="02040503050406030204" pitchFamily="18" charset="0"/>
                        <a:ea typeface="Cambria" panose="02040503050406030204" pitchFamily="18" charset="0"/>
                      </a:endParaRPr>
                    </a:p>
                    <a:p>
                      <a:pPr marL="0" marR="0">
                        <a:lnSpc>
                          <a:spcPts val="1000"/>
                        </a:lnSpc>
                        <a:spcBef>
                          <a:spcPts val="0"/>
                        </a:spcBef>
                        <a:spcAft>
                          <a:spcPts val="0"/>
                        </a:spcAft>
                      </a:pPr>
                      <a:r>
                        <a:rPr lang="en-US" sz="1800" dirty="0">
                          <a:effectLst/>
                          <a:latin typeface="Cambria" panose="02040503050406030204" pitchFamily="18" charset="0"/>
                          <a:ea typeface="Cambria" panose="02040503050406030204" pitchFamily="18" charset="0"/>
                        </a:rPr>
                        <a:t>radius</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lnSpc>
                          <a:spcPts val="1000"/>
                        </a:lnSpc>
                        <a:spcBef>
                          <a:spcPts val="0"/>
                        </a:spcBef>
                        <a:spcAft>
                          <a:spcPts val="0"/>
                        </a:spcAft>
                      </a:pPr>
                      <a:endParaRPr lang="en-US" sz="1800" dirty="0">
                        <a:effectLst/>
                        <a:latin typeface="Cambria" panose="02040503050406030204" pitchFamily="18" charset="0"/>
                        <a:ea typeface="Cambria" panose="02040503050406030204" pitchFamily="18" charset="0"/>
                      </a:endParaRPr>
                    </a:p>
                    <a:p>
                      <a:pPr marL="0" marR="0">
                        <a:lnSpc>
                          <a:spcPts val="1000"/>
                        </a:lnSpc>
                        <a:spcBef>
                          <a:spcPts val="0"/>
                        </a:spcBef>
                        <a:spcAft>
                          <a:spcPts val="0"/>
                        </a:spcAft>
                      </a:pPr>
                      <a:r>
                        <a:rPr lang="en-US" sz="1800" dirty="0">
                          <a:effectLst/>
                          <a:latin typeface="Cambria" panose="02040503050406030204" pitchFamily="18" charset="0"/>
                          <a:ea typeface="Cambria" panose="02040503050406030204" pitchFamily="18" charset="0"/>
                        </a:rPr>
                        <a:t>0.38m</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73015453"/>
                  </a:ext>
                </a:extLst>
              </a:tr>
            </a:tbl>
          </a:graphicData>
        </a:graphic>
      </p:graphicFrame>
      <p:sp>
        <p:nvSpPr>
          <p:cNvPr id="4" name="Rectangle 3">
            <a:extLst>
              <a:ext uri="{FF2B5EF4-FFF2-40B4-BE49-F238E27FC236}">
                <a16:creationId xmlns:a16="http://schemas.microsoft.com/office/drawing/2014/main" id="{EA7CBFFC-C037-48BF-B5DF-16C9E15F319B}"/>
              </a:ext>
            </a:extLst>
          </p:cNvPr>
          <p:cNvSpPr/>
          <p:nvPr/>
        </p:nvSpPr>
        <p:spPr>
          <a:xfrm>
            <a:off x="0" y="76200"/>
            <a:ext cx="9144000" cy="584775"/>
          </a:xfrm>
          <a:prstGeom prst="rect">
            <a:avLst/>
          </a:prstGeom>
          <a:noFill/>
        </p:spPr>
        <p:txBody>
          <a:bodyPr wrap="square" lIns="91440" tIns="45720" rIns="91440" bIns="45720">
            <a:spAutoFit/>
          </a:bodyPr>
          <a:lstStyle/>
          <a:p>
            <a:pPr algn="ctr"/>
            <a:r>
              <a:rPr lang="en-US" sz="3200" b="1" dirty="0">
                <a:ln w="10541" cmpd="sng">
                  <a:noFill/>
                  <a:prstDash val="solid"/>
                </a:ln>
                <a:solidFill>
                  <a:srgbClr val="C00000"/>
                </a:solidFill>
                <a:latin typeface="Bodoni MT Black" pitchFamily="18" charset="0"/>
              </a:rPr>
              <a:t>Design</a:t>
            </a:r>
            <a:r>
              <a:rPr lang="en-US" sz="3200" b="1" cap="none" spc="0" dirty="0">
                <a:ln w="10541" cmpd="sng">
                  <a:noFill/>
                  <a:prstDash val="solid"/>
                </a:ln>
                <a:solidFill>
                  <a:srgbClr val="C00000"/>
                </a:solidFill>
                <a:effectLst/>
                <a:latin typeface="Bodoni MT Black" pitchFamily="18" charset="0"/>
              </a:rPr>
              <a:t> Specifications</a:t>
            </a:r>
          </a:p>
        </p:txBody>
      </p:sp>
    </p:spTree>
    <p:extLst>
      <p:ext uri="{BB962C8B-B14F-4D97-AF65-F5344CB8AC3E}">
        <p14:creationId xmlns:p14="http://schemas.microsoft.com/office/powerpoint/2010/main" val="2856777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938D9FD-0BEA-4688-BBA0-9DE5BE892213}"/>
              </a:ext>
            </a:extLst>
          </p:cNvPr>
          <p:cNvSpPr/>
          <p:nvPr/>
        </p:nvSpPr>
        <p:spPr>
          <a:xfrm>
            <a:off x="15815" y="685800"/>
            <a:ext cx="9144000" cy="5904117"/>
          </a:xfrm>
          <a:prstGeom prst="rect">
            <a:avLst/>
          </a:prstGeom>
        </p:spPr>
        <p:txBody>
          <a:bodyPr wrap="square">
            <a:spAutoFit/>
          </a:bodyPr>
          <a:lstStyle/>
          <a:p>
            <a:pPr marL="685800" marR="1426845">
              <a:lnSpc>
                <a:spcPct val="150000"/>
              </a:lnSpc>
              <a:spcBef>
                <a:spcPts val="175"/>
              </a:spcBef>
              <a:spcAft>
                <a:spcPts val="0"/>
              </a:spcAft>
            </a:pPr>
            <a:r>
              <a:rPr lang="en-US" sz="2000" b="1" dirty="0">
                <a:latin typeface="Cambria" panose="02040503050406030204" pitchFamily="18" charset="0"/>
                <a:ea typeface="Cambria" panose="02040503050406030204" pitchFamily="18" charset="0"/>
                <a:cs typeface="Calibri" panose="020F0502020204030204" pitchFamily="34" charset="0"/>
              </a:rPr>
              <a:t>5.1 Design for strength:     </a:t>
            </a:r>
            <a:endParaRPr lang="en-US" sz="1600" dirty="0">
              <a:latin typeface="Cambria" panose="02040503050406030204" pitchFamily="18" charset="0"/>
              <a:ea typeface="Cambria" panose="02040503050406030204" pitchFamily="18" charset="0"/>
            </a:endParaRPr>
          </a:p>
          <a:p>
            <a:pPr marL="685800" marR="3810">
              <a:lnSpc>
                <a:spcPct val="150000"/>
              </a:lnSpc>
              <a:spcBef>
                <a:spcPts val="0"/>
              </a:spcBef>
              <a:spcAft>
                <a:spcPts val="0"/>
              </a:spcAft>
            </a:pPr>
            <a:r>
              <a:rPr lang="en-US" dirty="0">
                <a:latin typeface="Cambria" panose="02040503050406030204" pitchFamily="18" charset="0"/>
                <a:ea typeface="Cambria" panose="02040503050406030204" pitchFamily="18" charset="0"/>
                <a:cs typeface="Calibri" panose="020F0502020204030204" pitchFamily="34" charset="0"/>
              </a:rPr>
              <a:t>Design for the VAWT starts with swept area (A) calculation,</a:t>
            </a:r>
            <a:br>
              <a:rPr lang="en-US" dirty="0">
                <a:latin typeface="Cambria" panose="02040503050406030204" pitchFamily="18" charset="0"/>
                <a:ea typeface="Cambria" panose="02040503050406030204" pitchFamily="18" charset="0"/>
                <a:cs typeface="Calibri" panose="020F0502020204030204" pitchFamily="34" charset="0"/>
              </a:rPr>
            </a:br>
            <a:r>
              <a:rPr lang="en-US" dirty="0">
                <a:latin typeface="Cambria" panose="02040503050406030204" pitchFamily="18" charset="0"/>
                <a:ea typeface="Cambria" panose="02040503050406030204" pitchFamily="18" charset="0"/>
                <a:cs typeface="Calibri" panose="020F0502020204030204" pitchFamily="34" charset="0"/>
              </a:rPr>
              <a:t> A = H*D        (H= Rotor Height, D= Rotor Diameter)			</a:t>
            </a:r>
            <a:br>
              <a:rPr lang="en-US" dirty="0">
                <a:latin typeface="Cambria" panose="02040503050406030204" pitchFamily="18" charset="0"/>
                <a:ea typeface="Cambria" panose="02040503050406030204" pitchFamily="18" charset="0"/>
                <a:cs typeface="Calibri" panose="020F0502020204030204" pitchFamily="34" charset="0"/>
              </a:rPr>
            </a:br>
            <a:r>
              <a:rPr lang="en-US" dirty="0">
                <a:latin typeface="Cambria" panose="02040503050406030204" pitchFamily="18" charset="0"/>
                <a:ea typeface="Cambria" panose="02040503050406030204" pitchFamily="18" charset="0"/>
                <a:cs typeface="Calibri" panose="020F0502020204030204" pitchFamily="34" charset="0"/>
              </a:rPr>
              <a:t>A = 0.56 </a:t>
            </a:r>
            <a:r>
              <a:rPr lang="en-US" dirty="0">
                <a:latin typeface="Cambria" panose="02040503050406030204" pitchFamily="18" charset="0"/>
                <a:ea typeface="Cambria" panose="02040503050406030204" pitchFamily="18" charset="0"/>
                <a:cs typeface="Cambria Math" panose="02040503050406030204" pitchFamily="18" charset="0"/>
              </a:rPr>
              <a:t>∗ </a:t>
            </a:r>
            <a:r>
              <a:rPr lang="en-US" dirty="0">
                <a:latin typeface="Cambria" panose="02040503050406030204" pitchFamily="18" charset="0"/>
                <a:ea typeface="Cambria" panose="02040503050406030204" pitchFamily="18" charset="0"/>
                <a:cs typeface="Calibri" panose="020F0502020204030204" pitchFamily="34" charset="0"/>
              </a:rPr>
              <a:t>0.38 = 0.2128 m</a:t>
            </a:r>
            <a:r>
              <a:rPr lang="en-US" baseline="30000" dirty="0">
                <a:latin typeface="Cambria" panose="02040503050406030204" pitchFamily="18" charset="0"/>
                <a:ea typeface="Cambria" panose="02040503050406030204" pitchFamily="18" charset="0"/>
                <a:cs typeface="Calibri" panose="020F0502020204030204" pitchFamily="34" charset="0"/>
              </a:rPr>
              <a:t>2</a:t>
            </a:r>
            <a:br>
              <a:rPr lang="en-US" dirty="0">
                <a:latin typeface="Cambria" panose="02040503050406030204" pitchFamily="18" charset="0"/>
                <a:ea typeface="Cambria" panose="02040503050406030204" pitchFamily="18" charset="0"/>
                <a:cs typeface="Calibri" panose="020F0502020204030204" pitchFamily="34" charset="0"/>
              </a:rPr>
            </a:br>
            <a:r>
              <a:rPr lang="en-US" dirty="0">
                <a:latin typeface="Cambria" panose="02040503050406030204" pitchFamily="18" charset="0"/>
                <a:ea typeface="Cambria" panose="02040503050406030204" pitchFamily="18" charset="0"/>
                <a:cs typeface="Calibri" panose="020F0502020204030204" pitchFamily="34" charset="0"/>
              </a:rPr>
              <a:t>Design and calculation of straight bladed VAWT is performed by considering the speed of wind that will hit the blade, and also kinematic viscosity (</a:t>
            </a:r>
            <a:r>
              <a:rPr lang="en-US" dirty="0">
                <a:latin typeface="Cambria" panose="02040503050406030204" pitchFamily="18" charset="0"/>
                <a:ea typeface="Cambria" panose="02040503050406030204" pitchFamily="18" charset="0"/>
                <a:cs typeface="Cambria Math" panose="02040503050406030204" pitchFamily="18" charset="0"/>
              </a:rPr>
              <a:t>𝜗</a:t>
            </a:r>
            <a:r>
              <a:rPr lang="en-US" dirty="0">
                <a:latin typeface="Cambria" panose="02040503050406030204" pitchFamily="18" charset="0"/>
                <a:ea typeface="Cambria" panose="02040503050406030204" pitchFamily="18" charset="0"/>
                <a:cs typeface="Calibri" panose="020F0502020204030204" pitchFamily="34" charset="0"/>
              </a:rPr>
              <a:t>), air density (</a:t>
            </a:r>
            <a:r>
              <a:rPr lang="en-US" dirty="0">
                <a:latin typeface="Cambria" panose="02040503050406030204" pitchFamily="18" charset="0"/>
                <a:ea typeface="Cambria" panose="02040503050406030204" pitchFamily="18" charset="0"/>
                <a:cs typeface="Cambria Math" panose="02040503050406030204" pitchFamily="18" charset="0"/>
              </a:rPr>
              <a:t>𝜌</a:t>
            </a:r>
            <a:r>
              <a:rPr lang="en-US" dirty="0">
                <a:latin typeface="Cambria" panose="02040503050406030204" pitchFamily="18" charset="0"/>
                <a:ea typeface="Cambria" panose="02040503050406030204" pitchFamily="18" charset="0"/>
                <a:cs typeface="Calibri" panose="020F0502020204030204" pitchFamily="34" charset="0"/>
              </a:rPr>
              <a:t>) and no. of blades.</a:t>
            </a:r>
            <a:endParaRPr lang="en-US" sz="1600" dirty="0">
              <a:latin typeface="Cambria" panose="02040503050406030204" pitchFamily="18" charset="0"/>
              <a:ea typeface="Cambria" panose="02040503050406030204" pitchFamily="18" charset="0"/>
            </a:endParaRPr>
          </a:p>
          <a:p>
            <a:pPr marL="685800" marR="3810">
              <a:lnSpc>
                <a:spcPct val="150000"/>
              </a:lnSpc>
              <a:spcBef>
                <a:spcPts val="0"/>
              </a:spcBef>
              <a:spcAft>
                <a:spcPts val="0"/>
              </a:spcAft>
            </a:pPr>
            <a:r>
              <a:rPr lang="en-US" dirty="0">
                <a:latin typeface="Cambria" panose="02040503050406030204" pitchFamily="18" charset="0"/>
                <a:ea typeface="Cambria" panose="02040503050406030204" pitchFamily="18" charset="0"/>
                <a:cs typeface="Calibri" panose="020F0502020204030204" pitchFamily="34" charset="0"/>
              </a:rPr>
              <a:t>For this project it is assumed that, </a:t>
            </a:r>
            <a:br>
              <a:rPr lang="en-US" dirty="0">
                <a:latin typeface="Cambria" panose="02040503050406030204" pitchFamily="18" charset="0"/>
                <a:ea typeface="Cambria" panose="02040503050406030204" pitchFamily="18" charset="0"/>
                <a:cs typeface="Calibri" panose="020F0502020204030204" pitchFamily="34" charset="0"/>
              </a:rPr>
            </a:br>
            <a:r>
              <a:rPr lang="en-US" dirty="0">
                <a:latin typeface="Cambria" panose="02040503050406030204" pitchFamily="18" charset="0"/>
                <a:ea typeface="Cambria" panose="02040503050406030204" pitchFamily="18" charset="0"/>
                <a:cs typeface="Calibri" panose="020F0502020204030204" pitchFamily="34" charset="0"/>
              </a:rPr>
              <a:t>TSR (</a:t>
            </a:r>
            <a:r>
              <a:rPr lang="en-US" dirty="0">
                <a:latin typeface="Cambria" panose="02040503050406030204" pitchFamily="18" charset="0"/>
                <a:ea typeface="Cambria" panose="02040503050406030204" pitchFamily="18" charset="0"/>
                <a:cs typeface="Cambria Math" panose="02040503050406030204" pitchFamily="18" charset="0"/>
              </a:rPr>
              <a:t>𝜆</a:t>
            </a:r>
            <a:r>
              <a:rPr lang="en-US" dirty="0">
                <a:latin typeface="Cambria" panose="02040503050406030204" pitchFamily="18" charset="0"/>
                <a:ea typeface="Cambria" panose="02040503050406030204" pitchFamily="18" charset="0"/>
                <a:cs typeface="Calibri" panose="020F0502020204030204" pitchFamily="34" charset="0"/>
              </a:rPr>
              <a:t>) = 1         (TSR = 1-4 for small scale generation</a:t>
            </a:r>
            <a:endParaRPr lang="en-US" sz="1600" dirty="0">
              <a:latin typeface="Cambria" panose="02040503050406030204" pitchFamily="18" charset="0"/>
              <a:ea typeface="Cambria" panose="02040503050406030204" pitchFamily="18" charset="0"/>
            </a:endParaRPr>
          </a:p>
          <a:p>
            <a:pPr marL="685800" marR="3810">
              <a:lnSpc>
                <a:spcPct val="150000"/>
              </a:lnSpc>
              <a:spcBef>
                <a:spcPts val="0"/>
              </a:spcBef>
              <a:spcAft>
                <a:spcPts val="0"/>
              </a:spcAft>
            </a:pPr>
            <a:r>
              <a:rPr lang="en-US" dirty="0">
                <a:latin typeface="Cambria" panose="02040503050406030204" pitchFamily="18" charset="0"/>
                <a:ea typeface="Cambria" panose="02040503050406030204" pitchFamily="18" charset="0"/>
                <a:cs typeface="Calibri" panose="020F0502020204030204" pitchFamily="34" charset="0"/>
              </a:rPr>
              <a:t>                             TSR = 5- 9 for Large scale generation)</a:t>
            </a:r>
            <a:br>
              <a:rPr lang="en-US" dirty="0">
                <a:latin typeface="Cambria" panose="02040503050406030204" pitchFamily="18" charset="0"/>
                <a:ea typeface="Cambria" panose="02040503050406030204" pitchFamily="18" charset="0"/>
                <a:cs typeface="Calibri" panose="020F0502020204030204" pitchFamily="34" charset="0"/>
              </a:rPr>
            </a:br>
            <a:r>
              <a:rPr lang="en-US" dirty="0">
                <a:latin typeface="Cambria" panose="02040503050406030204" pitchFamily="18" charset="0"/>
                <a:ea typeface="Cambria" panose="02040503050406030204" pitchFamily="18" charset="0"/>
                <a:cs typeface="Calibri" panose="020F0502020204030204" pitchFamily="34" charset="0"/>
              </a:rPr>
              <a:t>Number of blades (</a:t>
            </a:r>
            <a:r>
              <a:rPr lang="en-US" dirty="0" err="1">
                <a:latin typeface="Cambria" panose="02040503050406030204" pitchFamily="18" charset="0"/>
                <a:ea typeface="Cambria" panose="02040503050406030204" pitchFamily="18" charset="0"/>
                <a:cs typeface="Calibri" panose="020F0502020204030204" pitchFamily="34" charset="0"/>
              </a:rPr>
              <a:t>Nb</a:t>
            </a:r>
            <a:r>
              <a:rPr lang="en-US" dirty="0">
                <a:latin typeface="Cambria" panose="02040503050406030204" pitchFamily="18" charset="0"/>
                <a:ea typeface="Cambria" panose="02040503050406030204" pitchFamily="18" charset="0"/>
                <a:cs typeface="Calibri" panose="020F0502020204030204" pitchFamily="34" charset="0"/>
              </a:rPr>
              <a:t>) = 3</a:t>
            </a:r>
            <a:br>
              <a:rPr lang="en-US" dirty="0">
                <a:latin typeface="Cambria" panose="02040503050406030204" pitchFamily="18" charset="0"/>
                <a:ea typeface="Cambria" panose="02040503050406030204" pitchFamily="18" charset="0"/>
                <a:cs typeface="Calibri" panose="020F0502020204030204" pitchFamily="34" charset="0"/>
              </a:rPr>
            </a:br>
            <a:r>
              <a:rPr lang="en-US" dirty="0">
                <a:latin typeface="Cambria" panose="02040503050406030204" pitchFamily="18" charset="0"/>
                <a:ea typeface="Cambria" panose="02040503050406030204" pitchFamily="18" charset="0"/>
                <a:cs typeface="Calibri" panose="020F0502020204030204" pitchFamily="34" charset="0"/>
              </a:rPr>
              <a:t>Wind velocity, (v) = 6 m/s</a:t>
            </a:r>
            <a:br>
              <a:rPr lang="en-US" dirty="0">
                <a:latin typeface="Cambria" panose="02040503050406030204" pitchFamily="18" charset="0"/>
                <a:ea typeface="Cambria" panose="02040503050406030204" pitchFamily="18" charset="0"/>
                <a:cs typeface="Calibri" panose="020F0502020204030204" pitchFamily="34" charset="0"/>
              </a:rPr>
            </a:br>
            <a:r>
              <a:rPr lang="en-US" dirty="0">
                <a:latin typeface="Cambria" panose="02040503050406030204" pitchFamily="18" charset="0"/>
                <a:ea typeface="Cambria" panose="02040503050406030204" pitchFamily="18" charset="0"/>
                <a:cs typeface="Calibri" panose="020F0502020204030204" pitchFamily="34" charset="0"/>
              </a:rPr>
              <a:t>Kinematic viscosity, (</a:t>
            </a:r>
            <a:r>
              <a:rPr lang="en-US" dirty="0">
                <a:latin typeface="Cambria" panose="02040503050406030204" pitchFamily="18" charset="0"/>
                <a:ea typeface="Cambria" panose="02040503050406030204" pitchFamily="18" charset="0"/>
                <a:cs typeface="Cambria Math" panose="02040503050406030204" pitchFamily="18" charset="0"/>
              </a:rPr>
              <a:t>𝜗</a:t>
            </a:r>
            <a:r>
              <a:rPr lang="en-US" dirty="0">
                <a:latin typeface="Cambria" panose="02040503050406030204" pitchFamily="18" charset="0"/>
                <a:ea typeface="Cambria" panose="02040503050406030204" pitchFamily="18" charset="0"/>
                <a:cs typeface="Calibri" panose="020F0502020204030204" pitchFamily="34" charset="0"/>
              </a:rPr>
              <a:t>) = 0.0000178 kg/</a:t>
            </a:r>
            <a:r>
              <a:rPr lang="en-US" dirty="0" err="1">
                <a:latin typeface="Cambria" panose="02040503050406030204" pitchFamily="18" charset="0"/>
                <a:ea typeface="Cambria" panose="02040503050406030204" pitchFamily="18" charset="0"/>
                <a:cs typeface="Calibri" panose="020F0502020204030204" pitchFamily="34" charset="0"/>
              </a:rPr>
              <a:t>ms</a:t>
            </a:r>
            <a:br>
              <a:rPr lang="en-US" dirty="0">
                <a:latin typeface="Cambria" panose="02040503050406030204" pitchFamily="18" charset="0"/>
                <a:ea typeface="Cambria" panose="02040503050406030204" pitchFamily="18" charset="0"/>
                <a:cs typeface="Calibri" panose="020F0502020204030204" pitchFamily="34" charset="0"/>
              </a:rPr>
            </a:br>
            <a:r>
              <a:rPr lang="en-US" dirty="0">
                <a:latin typeface="Cambria" panose="02040503050406030204" pitchFamily="18" charset="0"/>
                <a:ea typeface="Cambria" panose="02040503050406030204" pitchFamily="18" charset="0"/>
                <a:cs typeface="Calibri" panose="020F0502020204030204" pitchFamily="34" charset="0"/>
              </a:rPr>
              <a:t>Air density, (</a:t>
            </a:r>
            <a:r>
              <a:rPr lang="en-US" dirty="0">
                <a:latin typeface="Cambria" panose="02040503050406030204" pitchFamily="18" charset="0"/>
                <a:ea typeface="Cambria" panose="02040503050406030204" pitchFamily="18" charset="0"/>
                <a:cs typeface="Cambria Math" panose="02040503050406030204" pitchFamily="18" charset="0"/>
              </a:rPr>
              <a:t>𝜌</a:t>
            </a:r>
            <a:r>
              <a:rPr lang="en-US" dirty="0">
                <a:latin typeface="Cambria" panose="02040503050406030204" pitchFamily="18" charset="0"/>
                <a:ea typeface="Cambria" panose="02040503050406030204" pitchFamily="18" charset="0"/>
                <a:cs typeface="Calibri" panose="020F0502020204030204" pitchFamily="34" charset="0"/>
              </a:rPr>
              <a:t>) = 1.29 kg/m</a:t>
            </a:r>
            <a:r>
              <a:rPr lang="en-US" baseline="30000" dirty="0">
                <a:latin typeface="Cambria" panose="02040503050406030204" pitchFamily="18" charset="0"/>
                <a:ea typeface="Cambria" panose="02040503050406030204" pitchFamily="18" charset="0"/>
                <a:cs typeface="Calibri" panose="020F0502020204030204" pitchFamily="34" charset="0"/>
              </a:rPr>
              <a:t>3</a:t>
            </a:r>
            <a:endParaRPr lang="en-US" sz="1600" dirty="0">
              <a:effectLst/>
              <a:latin typeface="Cambria" panose="02040503050406030204" pitchFamily="18" charset="0"/>
              <a:ea typeface="Cambria" panose="02040503050406030204" pitchFamily="18" charset="0"/>
            </a:endParaRPr>
          </a:p>
        </p:txBody>
      </p:sp>
      <p:sp>
        <p:nvSpPr>
          <p:cNvPr id="4" name="Rectangle 3">
            <a:extLst>
              <a:ext uri="{FF2B5EF4-FFF2-40B4-BE49-F238E27FC236}">
                <a16:creationId xmlns:a16="http://schemas.microsoft.com/office/drawing/2014/main" id="{499A7506-52D5-452C-998D-85B2719E2469}"/>
              </a:ext>
            </a:extLst>
          </p:cNvPr>
          <p:cNvSpPr/>
          <p:nvPr/>
        </p:nvSpPr>
        <p:spPr>
          <a:xfrm>
            <a:off x="-15815" y="113965"/>
            <a:ext cx="9144000" cy="584775"/>
          </a:xfrm>
          <a:prstGeom prst="rect">
            <a:avLst/>
          </a:prstGeom>
          <a:noFill/>
        </p:spPr>
        <p:txBody>
          <a:bodyPr wrap="square" lIns="91440" tIns="45720" rIns="91440" bIns="45720">
            <a:spAutoFit/>
          </a:bodyPr>
          <a:lstStyle/>
          <a:p>
            <a:pPr algn="ctr"/>
            <a:r>
              <a:rPr lang="en-US" sz="3200" b="1" dirty="0">
                <a:ln w="10541" cmpd="sng">
                  <a:noFill/>
                  <a:prstDash val="solid"/>
                </a:ln>
                <a:solidFill>
                  <a:srgbClr val="C00000"/>
                </a:solidFill>
                <a:latin typeface="Bodoni MT Black" pitchFamily="18" charset="0"/>
              </a:rPr>
              <a:t>Design Calculations</a:t>
            </a:r>
          </a:p>
        </p:txBody>
      </p:sp>
    </p:spTree>
    <p:extLst>
      <p:ext uri="{BB962C8B-B14F-4D97-AF65-F5344CB8AC3E}">
        <p14:creationId xmlns:p14="http://schemas.microsoft.com/office/powerpoint/2010/main" val="4242278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209B31-5DE0-40F1-976E-0BA34695AED2}"/>
              </a:ext>
            </a:extLst>
          </p:cNvPr>
          <p:cNvSpPr/>
          <p:nvPr/>
        </p:nvSpPr>
        <p:spPr>
          <a:xfrm>
            <a:off x="0" y="-86629"/>
            <a:ext cx="8991600" cy="4108817"/>
          </a:xfrm>
          <a:prstGeom prst="rect">
            <a:avLst/>
          </a:prstGeom>
        </p:spPr>
        <p:txBody>
          <a:bodyPr wrap="square">
            <a:spAutoFit/>
          </a:bodyPr>
          <a:lstStyle/>
          <a:p>
            <a:pPr marL="685800" marR="3810">
              <a:lnSpc>
                <a:spcPct val="150000"/>
              </a:lnSpc>
              <a:spcBef>
                <a:spcPts val="0"/>
              </a:spcBef>
              <a:spcAft>
                <a:spcPts val="0"/>
              </a:spcAft>
            </a:pPr>
            <a:r>
              <a:rPr lang="en-US" dirty="0">
                <a:latin typeface="Cambria" panose="02040503050406030204" pitchFamily="18" charset="0"/>
                <a:ea typeface="Cambria" panose="02040503050406030204" pitchFamily="18" charset="0"/>
                <a:cs typeface="Calibri" panose="020F0502020204030204" pitchFamily="34" charset="0"/>
              </a:rPr>
              <a:t>Power in the wind is, </a:t>
            </a:r>
            <a:br>
              <a:rPr lang="en-US" dirty="0">
                <a:latin typeface="Cambria" panose="02040503050406030204" pitchFamily="18" charset="0"/>
                <a:ea typeface="Cambria" panose="02040503050406030204" pitchFamily="18" charset="0"/>
                <a:cs typeface="Calibri" panose="020F0502020204030204" pitchFamily="34" charset="0"/>
              </a:rPr>
            </a:br>
            <a:r>
              <a:rPr lang="en-US" dirty="0">
                <a:latin typeface="Cambria" panose="02040503050406030204" pitchFamily="18" charset="0"/>
                <a:ea typeface="Cambria" panose="02040503050406030204" pitchFamily="18" charset="0"/>
                <a:cs typeface="Calibri" panose="020F0502020204030204" pitchFamily="34" charset="0"/>
              </a:rPr>
              <a:t> Pw = 1/2∗ 𝜌 ∗ A ∗ v3 </a:t>
            </a:r>
            <a:br>
              <a:rPr lang="en-US" dirty="0">
                <a:latin typeface="Cambria" panose="02040503050406030204" pitchFamily="18" charset="0"/>
                <a:ea typeface="Cambria" panose="02040503050406030204" pitchFamily="18" charset="0"/>
                <a:cs typeface="Calibri" panose="020F0502020204030204" pitchFamily="34" charset="0"/>
              </a:rPr>
            </a:br>
            <a:r>
              <a:rPr lang="en-US" dirty="0">
                <a:latin typeface="Cambria" panose="02040503050406030204" pitchFamily="18" charset="0"/>
                <a:ea typeface="Cambria" panose="02040503050406030204" pitchFamily="18" charset="0"/>
                <a:cs typeface="Calibri" panose="020F0502020204030204" pitchFamily="34" charset="0"/>
              </a:rPr>
              <a:t>Pw = 1/2∗ 1.29∗ 0.2128 ∗ 216 = 27.57 W</a:t>
            </a:r>
          </a:p>
          <a:p>
            <a:pPr marL="685800" marR="3810">
              <a:lnSpc>
                <a:spcPct val="150000"/>
              </a:lnSpc>
              <a:spcBef>
                <a:spcPts val="0"/>
              </a:spcBef>
              <a:spcAft>
                <a:spcPts val="0"/>
              </a:spcAft>
            </a:pPr>
            <a:br>
              <a:rPr lang="en-US" dirty="0">
                <a:latin typeface="Cambria" panose="02040503050406030204" pitchFamily="18" charset="0"/>
                <a:ea typeface="Cambria" panose="02040503050406030204" pitchFamily="18" charset="0"/>
                <a:cs typeface="Calibri" panose="020F0502020204030204" pitchFamily="34" charset="0"/>
              </a:rPr>
            </a:br>
            <a:r>
              <a:rPr lang="en-US" dirty="0">
                <a:latin typeface="Cambria" panose="02040503050406030204" pitchFamily="18" charset="0"/>
                <a:ea typeface="Cambria" panose="02040503050406030204" pitchFamily="18" charset="0"/>
                <a:cs typeface="Calibri" panose="020F0502020204030204" pitchFamily="34" charset="0"/>
              </a:rPr>
              <a:t>Mechanical power can be calculated by formula,</a:t>
            </a:r>
            <a:br>
              <a:rPr lang="en-US" dirty="0">
                <a:latin typeface="Cambria" panose="02040503050406030204" pitchFamily="18" charset="0"/>
                <a:ea typeface="Cambria" panose="02040503050406030204" pitchFamily="18" charset="0"/>
                <a:cs typeface="Calibri" panose="020F0502020204030204" pitchFamily="34" charset="0"/>
              </a:rPr>
            </a:br>
            <a:r>
              <a:rPr lang="en-US" dirty="0">
                <a:latin typeface="Cambria" panose="02040503050406030204" pitchFamily="18" charset="0"/>
                <a:ea typeface="Cambria" panose="02040503050406030204" pitchFamily="18" charset="0"/>
                <a:cs typeface="Calibri" panose="020F0502020204030204" pitchFamily="34" charset="0"/>
              </a:rPr>
              <a:t> Pm=1/2∗ 𝜌 ∗ A ∗ 16/27 ∗ v3</a:t>
            </a:r>
            <a:br>
              <a:rPr lang="en-US" dirty="0">
                <a:latin typeface="Cambria" panose="02040503050406030204" pitchFamily="18" charset="0"/>
                <a:ea typeface="Cambria" panose="02040503050406030204" pitchFamily="18" charset="0"/>
                <a:cs typeface="Calibri" panose="020F0502020204030204" pitchFamily="34" charset="0"/>
              </a:rPr>
            </a:br>
            <a:r>
              <a:rPr lang="en-US" dirty="0">
                <a:latin typeface="Cambria" panose="02040503050406030204" pitchFamily="18" charset="0"/>
                <a:ea typeface="Cambria" panose="02040503050406030204" pitchFamily="18" charset="0"/>
                <a:cs typeface="Calibri" panose="020F0502020204030204" pitchFamily="34" charset="0"/>
              </a:rPr>
              <a:t>Pm =1/2∗ 1.29∗ 0.2128 ∗16/27 ∗ 216 = 16.34 W</a:t>
            </a:r>
          </a:p>
          <a:p>
            <a:br>
              <a:rPr lang="en-US" dirty="0">
                <a:latin typeface="Cambria" panose="02040503050406030204" pitchFamily="18" charset="0"/>
                <a:ea typeface="Cambria" panose="02040503050406030204" pitchFamily="18" charset="0"/>
                <a:cs typeface="Calibri" panose="020F0502020204030204" pitchFamily="34" charset="0"/>
              </a:rPr>
            </a:br>
            <a:r>
              <a:rPr lang="en-US" dirty="0">
                <a:latin typeface="Cambria" panose="02040503050406030204" pitchFamily="18" charset="0"/>
                <a:ea typeface="Cambria" panose="02040503050406030204" pitchFamily="18" charset="0"/>
                <a:cs typeface="Calibri" panose="020F0502020204030204" pitchFamily="34" charset="0"/>
              </a:rPr>
              <a:t>Where, 16/27 is Betz limit, this value was given by Albert Betz who was physicist in 1919, and he proposed that 16/27 = 0.599 is maximum power of efficiency of wind turbine which convert kinematic energy to mechanical energy.</a:t>
            </a:r>
          </a:p>
        </p:txBody>
      </p:sp>
      <p:sp>
        <p:nvSpPr>
          <p:cNvPr id="4" name="Rectangle 3">
            <a:extLst>
              <a:ext uri="{FF2B5EF4-FFF2-40B4-BE49-F238E27FC236}">
                <a16:creationId xmlns:a16="http://schemas.microsoft.com/office/drawing/2014/main" id="{BA846FF9-C903-4710-B91E-5151F4BA9242}"/>
              </a:ext>
            </a:extLst>
          </p:cNvPr>
          <p:cNvSpPr/>
          <p:nvPr/>
        </p:nvSpPr>
        <p:spPr>
          <a:xfrm>
            <a:off x="2667000" y="3810000"/>
            <a:ext cx="9144000" cy="3277820"/>
          </a:xfrm>
          <a:prstGeom prst="rect">
            <a:avLst/>
          </a:prstGeom>
        </p:spPr>
        <p:txBody>
          <a:bodyPr wrap="square">
            <a:spAutoFit/>
          </a:bodyPr>
          <a:lstStyle/>
          <a:p>
            <a:pPr marL="685800" marR="3810">
              <a:lnSpc>
                <a:spcPct val="150000"/>
              </a:lnSpc>
              <a:spcBef>
                <a:spcPts val="0"/>
              </a:spcBef>
              <a:spcAft>
                <a:spcPts val="0"/>
              </a:spcAft>
            </a:pPr>
            <a:r>
              <a:rPr lang="en-US" dirty="0">
                <a:latin typeface="Cambria" panose="02040503050406030204" pitchFamily="18" charset="0"/>
                <a:ea typeface="Cambria" panose="02040503050406030204" pitchFamily="18" charset="0"/>
                <a:cs typeface="Calibri" panose="020F0502020204030204" pitchFamily="34" charset="0"/>
              </a:rPr>
              <a:t>Angular velocity (𝜔) can be calculated as,</a:t>
            </a:r>
            <a:br>
              <a:rPr lang="en-US" dirty="0">
                <a:latin typeface="Cambria" panose="02040503050406030204" pitchFamily="18" charset="0"/>
                <a:ea typeface="Cambria" panose="02040503050406030204" pitchFamily="18" charset="0"/>
                <a:cs typeface="Calibri" panose="020F0502020204030204" pitchFamily="34" charset="0"/>
              </a:rPr>
            </a:br>
            <a:r>
              <a:rPr lang="en-US" dirty="0">
                <a:latin typeface="Cambria" panose="02040503050406030204" pitchFamily="18" charset="0"/>
                <a:ea typeface="Cambria" panose="02040503050406030204" pitchFamily="18" charset="0"/>
                <a:cs typeface="Calibri" panose="020F0502020204030204" pitchFamily="34" charset="0"/>
              </a:rPr>
              <a:t> 𝜔 = 𝜆 ∗ v/R</a:t>
            </a:r>
            <a:br>
              <a:rPr lang="en-US" dirty="0">
                <a:latin typeface="Cambria" panose="02040503050406030204" pitchFamily="18" charset="0"/>
                <a:ea typeface="Cambria" panose="02040503050406030204" pitchFamily="18" charset="0"/>
                <a:cs typeface="Calibri" panose="020F0502020204030204" pitchFamily="34" charset="0"/>
              </a:rPr>
            </a:br>
            <a:r>
              <a:rPr lang="en-US" dirty="0">
                <a:latin typeface="Cambria" panose="02040503050406030204" pitchFamily="18" charset="0"/>
                <a:ea typeface="Cambria" panose="02040503050406030204" pitchFamily="18" charset="0"/>
                <a:cs typeface="Calibri" panose="020F0502020204030204" pitchFamily="34" charset="0"/>
              </a:rPr>
              <a:t> 𝜔 = 1 ∗ 6/0.19 = 31.57 rad/sec</a:t>
            </a:r>
          </a:p>
          <a:p>
            <a:pPr marL="685800" marR="3810">
              <a:lnSpc>
                <a:spcPct val="150000"/>
              </a:lnSpc>
              <a:spcBef>
                <a:spcPts val="0"/>
              </a:spcBef>
              <a:spcAft>
                <a:spcPts val="0"/>
              </a:spcAft>
            </a:pPr>
            <a:r>
              <a:rPr lang="en-US" dirty="0">
                <a:latin typeface="Cambria" panose="02040503050406030204" pitchFamily="18" charset="0"/>
                <a:ea typeface="Cambria" panose="02040503050406030204" pitchFamily="18" charset="0"/>
                <a:cs typeface="Calibri" panose="020F0502020204030204" pitchFamily="34" charset="0"/>
              </a:rPr>
              <a:t> N = 𝜔 ∗ 60/2𝜋 </a:t>
            </a:r>
            <a:br>
              <a:rPr lang="en-US" dirty="0">
                <a:latin typeface="Cambria" panose="02040503050406030204" pitchFamily="18" charset="0"/>
                <a:ea typeface="Cambria" panose="02040503050406030204" pitchFamily="18" charset="0"/>
                <a:cs typeface="Calibri" panose="020F0502020204030204" pitchFamily="34" charset="0"/>
              </a:rPr>
            </a:br>
            <a:r>
              <a:rPr lang="en-US" dirty="0">
                <a:latin typeface="Cambria" panose="02040503050406030204" pitchFamily="18" charset="0"/>
                <a:ea typeface="Cambria" panose="02040503050406030204" pitchFamily="18" charset="0"/>
                <a:cs typeface="Calibri" panose="020F0502020204030204" pitchFamily="34" charset="0"/>
              </a:rPr>
              <a:t> N = 31.57 ∗ 60/2𝜋 = 301.55 rpm</a:t>
            </a:r>
          </a:p>
          <a:p>
            <a:r>
              <a:rPr lang="en-US" dirty="0">
                <a:latin typeface="Cambria" panose="02040503050406030204" pitchFamily="18" charset="0"/>
                <a:ea typeface="Cambria" panose="02040503050406030204" pitchFamily="18" charset="0"/>
                <a:cs typeface="Calibri" panose="020F0502020204030204" pitchFamily="34" charset="0"/>
              </a:rPr>
              <a:t>                            Chord length, (C) can be calculated as:</a:t>
            </a:r>
            <a:br>
              <a:rPr lang="en-US" dirty="0">
                <a:latin typeface="Cambria" panose="02040503050406030204" pitchFamily="18" charset="0"/>
                <a:ea typeface="Cambria" panose="02040503050406030204" pitchFamily="18" charset="0"/>
                <a:cs typeface="Calibri" panose="020F0502020204030204" pitchFamily="34" charset="0"/>
              </a:rPr>
            </a:br>
            <a:r>
              <a:rPr lang="en-US" dirty="0">
                <a:latin typeface="Cambria" panose="02040503050406030204" pitchFamily="18" charset="0"/>
                <a:ea typeface="Cambria" panose="02040503050406030204" pitchFamily="18" charset="0"/>
                <a:cs typeface="Calibri" panose="020F0502020204030204" pitchFamily="34" charset="0"/>
              </a:rPr>
              <a:t>                            C = 𝜍 ∗ R/</a:t>
            </a:r>
            <a:r>
              <a:rPr lang="en-US" dirty="0" err="1">
                <a:latin typeface="Cambria" panose="02040503050406030204" pitchFamily="18" charset="0"/>
                <a:ea typeface="Cambria" panose="02040503050406030204" pitchFamily="18" charset="0"/>
                <a:cs typeface="Calibri" panose="020F0502020204030204" pitchFamily="34" charset="0"/>
              </a:rPr>
              <a:t>Nb</a:t>
            </a:r>
            <a:r>
              <a:rPr lang="en-US" dirty="0">
                <a:latin typeface="Cambria" panose="02040503050406030204" pitchFamily="18" charset="0"/>
                <a:ea typeface="Cambria" panose="02040503050406030204" pitchFamily="18" charset="0"/>
                <a:cs typeface="Calibri" panose="020F0502020204030204" pitchFamily="34" charset="0"/>
              </a:rPr>
              <a:t> </a:t>
            </a:r>
            <a:br>
              <a:rPr lang="en-US" dirty="0">
                <a:latin typeface="Cambria" panose="02040503050406030204" pitchFamily="18" charset="0"/>
                <a:ea typeface="Cambria" panose="02040503050406030204" pitchFamily="18" charset="0"/>
                <a:cs typeface="Calibri" panose="020F0502020204030204" pitchFamily="34" charset="0"/>
              </a:rPr>
            </a:br>
            <a:r>
              <a:rPr lang="en-US" dirty="0">
                <a:latin typeface="Cambria" panose="02040503050406030204" pitchFamily="18" charset="0"/>
                <a:ea typeface="Cambria" panose="02040503050406030204" pitchFamily="18" charset="0"/>
                <a:cs typeface="Calibri" panose="020F0502020204030204" pitchFamily="34" charset="0"/>
              </a:rPr>
              <a:t>                            C = 0.6 ∗ 0.19/3 = 0.04 m</a:t>
            </a:r>
            <a:br>
              <a:rPr lang="en-US" dirty="0">
                <a:latin typeface="Cambria" panose="02040503050406030204" pitchFamily="18" charset="0"/>
                <a:ea typeface="Cambria" panose="02040503050406030204" pitchFamily="18" charset="0"/>
                <a:cs typeface="Calibri" panose="020F0502020204030204" pitchFamily="34" charset="0"/>
              </a:rPr>
            </a:br>
            <a:r>
              <a:rPr lang="en-US" dirty="0">
                <a:latin typeface="Cambria" panose="02040503050406030204" pitchFamily="18" charset="0"/>
                <a:ea typeface="Cambria" panose="02040503050406030204" pitchFamily="18" charset="0"/>
                <a:cs typeface="Calibri" panose="020F0502020204030204" pitchFamily="34" charset="0"/>
              </a:rPr>
              <a:t>                          Where solidity, 𝜍 = 0.6 as Reynolds no is 1.6*10^5</a:t>
            </a:r>
          </a:p>
        </p:txBody>
      </p:sp>
    </p:spTree>
    <p:extLst>
      <p:ext uri="{BB962C8B-B14F-4D97-AF65-F5344CB8AC3E}">
        <p14:creationId xmlns:p14="http://schemas.microsoft.com/office/powerpoint/2010/main" val="2908161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FF5258-0929-49A6-930D-BD08131507C2}"/>
              </a:ext>
            </a:extLst>
          </p:cNvPr>
          <p:cNvSpPr/>
          <p:nvPr/>
        </p:nvSpPr>
        <p:spPr>
          <a:xfrm>
            <a:off x="0" y="152400"/>
            <a:ext cx="6400800" cy="4611455"/>
          </a:xfrm>
          <a:prstGeom prst="rect">
            <a:avLst/>
          </a:prstGeom>
        </p:spPr>
        <p:txBody>
          <a:bodyPr wrap="square">
            <a:spAutoFit/>
          </a:bodyPr>
          <a:lstStyle/>
          <a:p>
            <a:pPr marL="685800" marR="3810">
              <a:lnSpc>
                <a:spcPct val="150000"/>
              </a:lnSpc>
              <a:spcBef>
                <a:spcPts val="0"/>
              </a:spcBef>
              <a:spcAft>
                <a:spcPts val="0"/>
              </a:spcAft>
            </a:pPr>
            <a:r>
              <a:rPr lang="en-US" dirty="0">
                <a:latin typeface="Cambria" panose="02040503050406030204" pitchFamily="18" charset="0"/>
                <a:ea typeface="Cambria" panose="02040503050406030204" pitchFamily="18" charset="0"/>
                <a:cs typeface="Calibri" panose="020F0502020204030204" pitchFamily="34" charset="0"/>
              </a:rPr>
              <a:t>Lift force which causes blade to lift </a:t>
            </a:r>
            <a:br>
              <a:rPr lang="en-US" dirty="0">
                <a:latin typeface="Cambria" panose="02040503050406030204" pitchFamily="18" charset="0"/>
                <a:ea typeface="Cambria" panose="02040503050406030204" pitchFamily="18" charset="0"/>
                <a:cs typeface="Calibri" panose="020F0502020204030204" pitchFamily="34" charset="0"/>
              </a:rPr>
            </a:br>
            <a:r>
              <a:rPr lang="en-US" dirty="0">
                <a:latin typeface="Cambria" panose="02040503050406030204" pitchFamily="18" charset="0"/>
                <a:ea typeface="Cambria" panose="02040503050406030204" pitchFamily="18" charset="0"/>
                <a:cs typeface="Calibri" panose="020F0502020204030204" pitchFamily="34" charset="0"/>
              </a:rPr>
              <a:t> Fl = 1/2∗ Cl ∗ 𝜌 ∗ C ∗ 𝜔2 </a:t>
            </a:r>
            <a:br>
              <a:rPr lang="en-US" dirty="0">
                <a:latin typeface="Cambria" panose="02040503050406030204" pitchFamily="18" charset="0"/>
                <a:ea typeface="Cambria" panose="02040503050406030204" pitchFamily="18" charset="0"/>
                <a:cs typeface="Calibri" panose="020F0502020204030204" pitchFamily="34" charset="0"/>
              </a:rPr>
            </a:br>
            <a:r>
              <a:rPr lang="en-US" dirty="0">
                <a:latin typeface="Cambria" panose="02040503050406030204" pitchFamily="18" charset="0"/>
                <a:ea typeface="Cambria" panose="02040503050406030204" pitchFamily="18" charset="0"/>
                <a:cs typeface="Calibri" panose="020F0502020204030204" pitchFamily="34" charset="0"/>
              </a:rPr>
              <a:t>Fl = 1/2∗ 0.80 ∗ 1.29 ∗ 0.04 ∗ 31.57 ∗ 31.57 = 20.57 N</a:t>
            </a:r>
            <a:br>
              <a:rPr lang="en-US" dirty="0">
                <a:latin typeface="Cambria" panose="02040503050406030204" pitchFamily="18" charset="0"/>
                <a:ea typeface="Cambria" panose="02040503050406030204" pitchFamily="18" charset="0"/>
                <a:cs typeface="Calibri" panose="020F0502020204030204" pitchFamily="34" charset="0"/>
              </a:rPr>
            </a:br>
            <a:r>
              <a:rPr lang="en-US" dirty="0">
                <a:latin typeface="Cambria" panose="02040503050406030204" pitchFamily="18" charset="0"/>
                <a:ea typeface="Cambria" panose="02040503050406030204" pitchFamily="18" charset="0"/>
                <a:cs typeface="Calibri" panose="020F0502020204030204" pitchFamily="34" charset="0"/>
              </a:rPr>
              <a:t>Where Cl = coefficient of lift = 0.80 </a:t>
            </a:r>
          </a:p>
          <a:p>
            <a:pPr marL="685800" marR="3810">
              <a:lnSpc>
                <a:spcPct val="150000"/>
              </a:lnSpc>
              <a:spcBef>
                <a:spcPts val="0"/>
              </a:spcBef>
              <a:spcAft>
                <a:spcPts val="0"/>
              </a:spcAft>
            </a:pPr>
            <a:r>
              <a:rPr lang="en-US" dirty="0">
                <a:latin typeface="Cambria" panose="02040503050406030204" pitchFamily="18" charset="0"/>
                <a:ea typeface="Cambria" panose="02040503050406030204" pitchFamily="18" charset="0"/>
                <a:cs typeface="Calibri" panose="020F0502020204030204" pitchFamily="34" charset="0"/>
              </a:rPr>
              <a:t> The drag force resisting the wind speed is,</a:t>
            </a:r>
            <a:br>
              <a:rPr lang="en-US" dirty="0">
                <a:latin typeface="Cambria" panose="02040503050406030204" pitchFamily="18" charset="0"/>
                <a:ea typeface="Cambria" panose="02040503050406030204" pitchFamily="18" charset="0"/>
                <a:cs typeface="Calibri" panose="020F0502020204030204" pitchFamily="34" charset="0"/>
              </a:rPr>
            </a:br>
            <a:r>
              <a:rPr lang="en-US" dirty="0">
                <a:latin typeface="Cambria" panose="02040503050406030204" pitchFamily="18" charset="0"/>
                <a:ea typeface="Cambria" panose="02040503050406030204" pitchFamily="18" charset="0"/>
                <a:cs typeface="Calibri" panose="020F0502020204030204" pitchFamily="34" charset="0"/>
              </a:rPr>
              <a:t> </a:t>
            </a:r>
            <a:r>
              <a:rPr lang="en-US" dirty="0" err="1">
                <a:latin typeface="Cambria" panose="02040503050406030204" pitchFamily="18" charset="0"/>
                <a:ea typeface="Cambria" panose="02040503050406030204" pitchFamily="18" charset="0"/>
                <a:cs typeface="Calibri" panose="020F0502020204030204" pitchFamily="34" charset="0"/>
              </a:rPr>
              <a:t>Fd</a:t>
            </a:r>
            <a:r>
              <a:rPr lang="en-US" dirty="0">
                <a:latin typeface="Cambria" panose="02040503050406030204" pitchFamily="18" charset="0"/>
                <a:ea typeface="Cambria" panose="02040503050406030204" pitchFamily="18" charset="0"/>
                <a:cs typeface="Calibri" panose="020F0502020204030204" pitchFamily="34" charset="0"/>
              </a:rPr>
              <a:t> = 1/2 ∗ Cd ∗ 𝜌 ∗ C ∗ 𝜔2</a:t>
            </a:r>
            <a:br>
              <a:rPr lang="en-US" dirty="0">
                <a:latin typeface="Cambria" panose="02040503050406030204" pitchFamily="18" charset="0"/>
                <a:ea typeface="Cambria" panose="02040503050406030204" pitchFamily="18" charset="0"/>
                <a:cs typeface="Calibri" panose="020F0502020204030204" pitchFamily="34" charset="0"/>
              </a:rPr>
            </a:br>
            <a:r>
              <a:rPr lang="en-US" dirty="0">
                <a:latin typeface="Cambria" panose="02040503050406030204" pitchFamily="18" charset="0"/>
                <a:ea typeface="Cambria" panose="02040503050406030204" pitchFamily="18" charset="0"/>
                <a:cs typeface="Calibri" panose="020F0502020204030204" pitchFamily="34" charset="0"/>
              </a:rPr>
              <a:t> </a:t>
            </a:r>
            <a:r>
              <a:rPr lang="en-US" dirty="0" err="1">
                <a:latin typeface="Cambria" panose="02040503050406030204" pitchFamily="18" charset="0"/>
                <a:ea typeface="Cambria" panose="02040503050406030204" pitchFamily="18" charset="0"/>
                <a:cs typeface="Calibri" panose="020F0502020204030204" pitchFamily="34" charset="0"/>
              </a:rPr>
              <a:t>Fd</a:t>
            </a:r>
            <a:r>
              <a:rPr lang="en-US" dirty="0">
                <a:latin typeface="Cambria" panose="02040503050406030204" pitchFamily="18" charset="0"/>
                <a:ea typeface="Cambria" panose="02040503050406030204" pitchFamily="18" charset="0"/>
                <a:cs typeface="Calibri" panose="020F0502020204030204" pitchFamily="34" charset="0"/>
              </a:rPr>
              <a:t> = 1/2 ∗ 0.04 ∗ 1.20 ∗ 0.04∗31.57 ∗ 31.57 = 1.02 N</a:t>
            </a:r>
            <a:br>
              <a:rPr lang="en-US" dirty="0">
                <a:latin typeface="Cambria" panose="02040503050406030204" pitchFamily="18" charset="0"/>
                <a:ea typeface="Cambria" panose="02040503050406030204" pitchFamily="18" charset="0"/>
                <a:cs typeface="Calibri" panose="020F0502020204030204" pitchFamily="34" charset="0"/>
              </a:rPr>
            </a:br>
            <a:r>
              <a:rPr lang="en-US" dirty="0">
                <a:latin typeface="Cambria" panose="02040503050406030204" pitchFamily="18" charset="0"/>
                <a:ea typeface="Cambria" panose="02040503050406030204" pitchFamily="18" charset="0"/>
                <a:cs typeface="Calibri" panose="020F0502020204030204" pitchFamily="34" charset="0"/>
              </a:rPr>
              <a:t> Where Cd= coefficient of drag =0.04</a:t>
            </a:r>
          </a:p>
          <a:p>
            <a:pPr marL="685800" marR="3810">
              <a:lnSpc>
                <a:spcPct val="150000"/>
              </a:lnSpc>
              <a:spcBef>
                <a:spcPts val="0"/>
              </a:spcBef>
              <a:spcAft>
                <a:spcPts val="0"/>
              </a:spcAft>
            </a:pPr>
            <a:r>
              <a:rPr lang="en-US" dirty="0">
                <a:latin typeface="Cambria" panose="02040503050406030204" pitchFamily="18" charset="0"/>
                <a:ea typeface="Cambria" panose="02040503050406030204" pitchFamily="18" charset="0"/>
                <a:cs typeface="Calibri" panose="020F0502020204030204" pitchFamily="34" charset="0"/>
              </a:rPr>
              <a:t>Torque to be transmitted is, </a:t>
            </a:r>
            <a:br>
              <a:rPr lang="en-US" dirty="0">
                <a:latin typeface="Cambria" panose="02040503050406030204" pitchFamily="18" charset="0"/>
                <a:ea typeface="Cambria" panose="02040503050406030204" pitchFamily="18" charset="0"/>
                <a:cs typeface="Calibri" panose="020F0502020204030204" pitchFamily="34" charset="0"/>
              </a:rPr>
            </a:br>
            <a:r>
              <a:rPr lang="en-US" dirty="0">
                <a:latin typeface="Cambria" panose="02040503050406030204" pitchFamily="18" charset="0"/>
                <a:ea typeface="Cambria" panose="02040503050406030204" pitchFamily="18" charset="0"/>
                <a:cs typeface="Calibri" panose="020F0502020204030204" pitchFamily="34" charset="0"/>
              </a:rPr>
              <a:t> T = Pm ∗ 60/2𝜋 ∗ N</a:t>
            </a:r>
            <a:br>
              <a:rPr lang="en-US" dirty="0">
                <a:latin typeface="Cambria" panose="02040503050406030204" pitchFamily="18" charset="0"/>
                <a:ea typeface="Cambria" panose="02040503050406030204" pitchFamily="18" charset="0"/>
                <a:cs typeface="Calibri" panose="020F0502020204030204" pitchFamily="34" charset="0"/>
              </a:rPr>
            </a:br>
            <a:r>
              <a:rPr lang="en-US" dirty="0">
                <a:latin typeface="Cambria" panose="02040503050406030204" pitchFamily="18" charset="0"/>
                <a:ea typeface="Cambria" panose="02040503050406030204" pitchFamily="18" charset="0"/>
                <a:cs typeface="Calibri" panose="020F0502020204030204" pitchFamily="34" charset="0"/>
              </a:rPr>
              <a:t> T = 16.34 ∗ 60/2𝜋 ∗ 301.55 = 0.517 Nm</a:t>
            </a:r>
          </a:p>
        </p:txBody>
      </p:sp>
    </p:spTree>
    <p:extLst>
      <p:ext uri="{BB962C8B-B14F-4D97-AF65-F5344CB8AC3E}">
        <p14:creationId xmlns:p14="http://schemas.microsoft.com/office/powerpoint/2010/main" val="4101729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F7D9CF4D-6A2D-4B7E-89B9-CE2191E680B4}"/>
              </a:ext>
            </a:extLst>
          </p:cNvPr>
          <p:cNvGraphicFramePr>
            <a:graphicFrameLocks noGrp="1"/>
          </p:cNvGraphicFramePr>
          <p:nvPr>
            <p:extLst>
              <p:ext uri="{D42A27DB-BD31-4B8C-83A1-F6EECF244321}">
                <p14:modId xmlns:p14="http://schemas.microsoft.com/office/powerpoint/2010/main" val="2431131342"/>
              </p:ext>
            </p:extLst>
          </p:nvPr>
        </p:nvGraphicFramePr>
        <p:xfrm>
          <a:off x="1447800" y="1501349"/>
          <a:ext cx="7644442" cy="1562610"/>
        </p:xfrm>
        <a:graphic>
          <a:graphicData uri="http://schemas.openxmlformats.org/drawingml/2006/table">
            <a:tbl>
              <a:tblPr firstRow="1" firstCol="1" bandRow="1">
                <a:tableStyleId>{5C22544A-7EE6-4342-B048-85BDC9FD1C3A}</a:tableStyleId>
              </a:tblPr>
              <a:tblGrid>
                <a:gridCol w="1524000">
                  <a:extLst>
                    <a:ext uri="{9D8B030D-6E8A-4147-A177-3AD203B41FA5}">
                      <a16:colId xmlns:a16="http://schemas.microsoft.com/office/drawing/2014/main" val="824079557"/>
                    </a:ext>
                  </a:extLst>
                </a:gridCol>
                <a:gridCol w="2895600">
                  <a:extLst>
                    <a:ext uri="{9D8B030D-6E8A-4147-A177-3AD203B41FA5}">
                      <a16:colId xmlns:a16="http://schemas.microsoft.com/office/drawing/2014/main" val="4170865056"/>
                    </a:ext>
                  </a:extLst>
                </a:gridCol>
                <a:gridCol w="3224842">
                  <a:extLst>
                    <a:ext uri="{9D8B030D-6E8A-4147-A177-3AD203B41FA5}">
                      <a16:colId xmlns:a16="http://schemas.microsoft.com/office/drawing/2014/main" val="3920561296"/>
                    </a:ext>
                  </a:extLst>
                </a:gridCol>
              </a:tblGrid>
              <a:tr h="283845">
                <a:tc>
                  <a:txBody>
                    <a:bodyPr/>
                    <a:lstStyle/>
                    <a:p>
                      <a:pPr marL="0" marR="3810" lvl="0" algn="l" defTabSz="914400" rtl="0" eaLnBrk="1" fontAlgn="base" latinLnBrk="0" hangingPunct="1">
                        <a:lnSpc>
                          <a:spcPct val="150000"/>
                        </a:lnSpc>
                        <a:spcBef>
                          <a:spcPct val="0"/>
                        </a:spcBef>
                        <a:spcAft>
                          <a:spcPct val="0"/>
                        </a:spcAft>
                      </a:pPr>
                      <a:r>
                        <a:rPr lang="en-US" sz="2400" b="1" kern="1200" dirty="0">
                          <a:solidFill>
                            <a:schemeClr val="lt1"/>
                          </a:solidFill>
                          <a:latin typeface="Cambria" panose="02040503050406030204" pitchFamily="18" charset="0"/>
                          <a:ea typeface="Cambria" panose="02040503050406030204" pitchFamily="18" charset="0"/>
                          <a:cs typeface="+mn-cs"/>
                        </a:rPr>
                        <a:t>Serial No.</a:t>
                      </a:r>
                    </a:p>
                  </a:txBody>
                  <a:tcPr marL="68580" marR="68580" marT="0" marB="0"/>
                </a:tc>
                <a:tc>
                  <a:txBody>
                    <a:bodyPr/>
                    <a:lstStyle/>
                    <a:p>
                      <a:pPr marL="0" marR="3810" lvl="0" algn="l" defTabSz="914400" rtl="0" eaLnBrk="1" fontAlgn="base" latinLnBrk="0" hangingPunct="1">
                        <a:lnSpc>
                          <a:spcPct val="150000"/>
                        </a:lnSpc>
                        <a:spcBef>
                          <a:spcPct val="0"/>
                        </a:spcBef>
                        <a:spcAft>
                          <a:spcPct val="0"/>
                        </a:spcAft>
                      </a:pPr>
                      <a:r>
                        <a:rPr lang="en-US" sz="2400" b="1" kern="1200" dirty="0">
                          <a:solidFill>
                            <a:schemeClr val="lt1"/>
                          </a:solidFill>
                          <a:latin typeface="Cambria" panose="02040503050406030204" pitchFamily="18" charset="0"/>
                          <a:ea typeface="Cambria" panose="02040503050406030204" pitchFamily="18" charset="0"/>
                          <a:cs typeface="+mn-cs"/>
                        </a:rPr>
                        <a:t>Wind speed (m/s)</a:t>
                      </a:r>
                    </a:p>
                  </a:txBody>
                  <a:tcPr marL="68580" marR="68580" marT="0" marB="0"/>
                </a:tc>
                <a:tc>
                  <a:txBody>
                    <a:bodyPr/>
                    <a:lstStyle/>
                    <a:p>
                      <a:pPr marL="0" marR="3810" lvl="0" algn="l" defTabSz="914400" rtl="0" eaLnBrk="1" fontAlgn="base" latinLnBrk="0" hangingPunct="1">
                        <a:lnSpc>
                          <a:spcPct val="150000"/>
                        </a:lnSpc>
                        <a:spcBef>
                          <a:spcPct val="0"/>
                        </a:spcBef>
                        <a:spcAft>
                          <a:spcPct val="0"/>
                        </a:spcAft>
                      </a:pPr>
                      <a:r>
                        <a:rPr lang="en-US" sz="2400" b="1" kern="1200" dirty="0">
                          <a:solidFill>
                            <a:schemeClr val="lt1"/>
                          </a:solidFill>
                          <a:latin typeface="Cambria" panose="02040503050406030204" pitchFamily="18" charset="0"/>
                          <a:ea typeface="Cambria" panose="02040503050406030204" pitchFamily="18" charset="0"/>
                          <a:cs typeface="+mn-cs"/>
                        </a:rPr>
                        <a:t>Power generated (W)</a:t>
                      </a:r>
                    </a:p>
                  </a:txBody>
                  <a:tcPr marL="68580" marR="68580" marT="0" marB="0"/>
                </a:tc>
                <a:extLst>
                  <a:ext uri="{0D108BD9-81ED-4DB2-BD59-A6C34878D82A}">
                    <a16:rowId xmlns:a16="http://schemas.microsoft.com/office/drawing/2014/main" val="1938649576"/>
                  </a:ext>
                </a:extLst>
              </a:tr>
              <a:tr h="294005">
                <a:tc>
                  <a:txBody>
                    <a:bodyPr/>
                    <a:lstStyle/>
                    <a:p>
                      <a:pPr marL="0" marR="3810" lvl="0" algn="just" defTabSz="914400" rtl="0" eaLnBrk="0" fontAlgn="base" latinLnBrk="0" hangingPunct="0">
                        <a:lnSpc>
                          <a:spcPct val="150000"/>
                        </a:lnSpc>
                        <a:spcBef>
                          <a:spcPct val="0"/>
                        </a:spcBef>
                        <a:spcAft>
                          <a:spcPct val="0"/>
                        </a:spcAft>
                      </a:pPr>
                      <a:r>
                        <a:rPr lang="en-US" sz="1800" b="1" kern="1200">
                          <a:solidFill>
                            <a:schemeClr val="tx1"/>
                          </a:solidFill>
                          <a:latin typeface="Cambria" panose="02040503050406030204" pitchFamily="18" charset="0"/>
                          <a:ea typeface="Cambria" panose="02040503050406030204" pitchFamily="18" charset="0"/>
                          <a:cs typeface="Calibri" panose="020F0502020204030204" pitchFamily="34" charset="0"/>
                        </a:rPr>
                        <a:t>1</a:t>
                      </a:r>
                    </a:p>
                  </a:txBody>
                  <a:tcPr marL="68580" marR="68580" marT="0" marB="0"/>
                </a:tc>
                <a:tc>
                  <a:txBody>
                    <a:bodyPr/>
                    <a:lstStyle/>
                    <a:p>
                      <a:pPr marL="0" marR="3810" lvl="0" algn="just" defTabSz="914400" rtl="0" eaLnBrk="0" fontAlgn="base" latinLnBrk="0" hangingPunct="0">
                        <a:lnSpc>
                          <a:spcPct val="150000"/>
                        </a:lnSpc>
                        <a:spcBef>
                          <a:spcPct val="0"/>
                        </a:spcBef>
                        <a:spcAft>
                          <a:spcPct val="0"/>
                        </a:spcAft>
                      </a:pPr>
                      <a:r>
                        <a:rPr lang="en-US" sz="1800" b="1" kern="1200">
                          <a:solidFill>
                            <a:schemeClr val="tx1"/>
                          </a:solidFill>
                          <a:latin typeface="Cambria" panose="02040503050406030204" pitchFamily="18" charset="0"/>
                          <a:ea typeface="Cambria" panose="02040503050406030204" pitchFamily="18" charset="0"/>
                          <a:cs typeface="Calibri" panose="020F0502020204030204" pitchFamily="34" charset="0"/>
                        </a:rPr>
                        <a:t>7</a:t>
                      </a:r>
                    </a:p>
                  </a:txBody>
                  <a:tcPr marL="68580" marR="68580" marT="0" marB="0"/>
                </a:tc>
                <a:tc>
                  <a:txBody>
                    <a:bodyPr/>
                    <a:lstStyle/>
                    <a:p>
                      <a:pPr marL="0" marR="3810" lvl="0" algn="just" defTabSz="914400" rtl="0" eaLnBrk="0" fontAlgn="base" latinLnBrk="0" hangingPunct="0">
                        <a:lnSpc>
                          <a:spcPct val="150000"/>
                        </a:lnSpc>
                        <a:spcBef>
                          <a:spcPct val="0"/>
                        </a:spcBef>
                        <a:spcAft>
                          <a:spcPct val="0"/>
                        </a:spcAft>
                      </a:pPr>
                      <a:r>
                        <a:rPr lang="en-US" sz="1800" b="1" kern="1200">
                          <a:solidFill>
                            <a:schemeClr val="tx1"/>
                          </a:solidFill>
                          <a:latin typeface="Cambria" panose="02040503050406030204" pitchFamily="18" charset="0"/>
                          <a:ea typeface="Cambria" panose="02040503050406030204" pitchFamily="18" charset="0"/>
                          <a:cs typeface="Calibri" panose="020F0502020204030204" pitchFamily="34" charset="0"/>
                        </a:rPr>
                        <a:t>28.2</a:t>
                      </a:r>
                    </a:p>
                  </a:txBody>
                  <a:tcPr marL="68580" marR="68580" marT="0" marB="0"/>
                </a:tc>
                <a:extLst>
                  <a:ext uri="{0D108BD9-81ED-4DB2-BD59-A6C34878D82A}">
                    <a16:rowId xmlns:a16="http://schemas.microsoft.com/office/drawing/2014/main" val="3015067907"/>
                  </a:ext>
                </a:extLst>
              </a:tr>
              <a:tr h="283845">
                <a:tc>
                  <a:txBody>
                    <a:bodyPr/>
                    <a:lstStyle/>
                    <a:p>
                      <a:pPr marL="0" marR="3810" lvl="0" algn="just" defTabSz="914400" rtl="0" eaLnBrk="0" fontAlgn="base" latinLnBrk="0" hangingPunct="0">
                        <a:lnSpc>
                          <a:spcPct val="150000"/>
                        </a:lnSpc>
                        <a:spcBef>
                          <a:spcPct val="0"/>
                        </a:spcBef>
                        <a:spcAft>
                          <a:spcPct val="0"/>
                        </a:spcAft>
                      </a:pPr>
                      <a:r>
                        <a:rPr lang="en-US" sz="1800" b="1" kern="1200" dirty="0">
                          <a:solidFill>
                            <a:schemeClr val="tx1"/>
                          </a:solidFill>
                          <a:latin typeface="Cambria" panose="02040503050406030204" pitchFamily="18" charset="0"/>
                          <a:ea typeface="Cambria" panose="02040503050406030204" pitchFamily="18" charset="0"/>
                          <a:cs typeface="Calibri" panose="020F0502020204030204" pitchFamily="34" charset="0"/>
                        </a:rPr>
                        <a:t>2</a:t>
                      </a:r>
                    </a:p>
                  </a:txBody>
                  <a:tcPr marL="68580" marR="68580" marT="0" marB="0"/>
                </a:tc>
                <a:tc>
                  <a:txBody>
                    <a:bodyPr/>
                    <a:lstStyle/>
                    <a:p>
                      <a:pPr marL="0" marR="3810" lvl="0" algn="just" defTabSz="914400" rtl="0" eaLnBrk="0" fontAlgn="base" latinLnBrk="0" hangingPunct="0">
                        <a:lnSpc>
                          <a:spcPct val="150000"/>
                        </a:lnSpc>
                        <a:spcBef>
                          <a:spcPct val="0"/>
                        </a:spcBef>
                        <a:spcAft>
                          <a:spcPct val="0"/>
                        </a:spcAft>
                      </a:pPr>
                      <a:r>
                        <a:rPr lang="en-US" sz="1800" b="1" kern="1200">
                          <a:solidFill>
                            <a:schemeClr val="tx1"/>
                          </a:solidFill>
                          <a:latin typeface="Cambria" panose="02040503050406030204" pitchFamily="18" charset="0"/>
                          <a:ea typeface="Cambria" panose="02040503050406030204" pitchFamily="18" charset="0"/>
                          <a:cs typeface="Calibri" panose="020F0502020204030204" pitchFamily="34" charset="0"/>
                        </a:rPr>
                        <a:t>8</a:t>
                      </a:r>
                    </a:p>
                  </a:txBody>
                  <a:tcPr marL="68580" marR="68580" marT="0" marB="0"/>
                </a:tc>
                <a:tc>
                  <a:txBody>
                    <a:bodyPr/>
                    <a:lstStyle/>
                    <a:p>
                      <a:pPr marL="0" marR="3810" lvl="0" algn="just" defTabSz="914400" rtl="0" eaLnBrk="0" fontAlgn="base" latinLnBrk="0" hangingPunct="0">
                        <a:lnSpc>
                          <a:spcPct val="150000"/>
                        </a:lnSpc>
                        <a:spcBef>
                          <a:spcPct val="0"/>
                        </a:spcBef>
                        <a:spcAft>
                          <a:spcPct val="0"/>
                        </a:spcAft>
                      </a:pPr>
                      <a:r>
                        <a:rPr lang="en-US" sz="1800" b="1" kern="1200">
                          <a:solidFill>
                            <a:schemeClr val="tx1"/>
                          </a:solidFill>
                          <a:latin typeface="Cambria" panose="02040503050406030204" pitchFamily="18" charset="0"/>
                          <a:ea typeface="Cambria" panose="02040503050406030204" pitchFamily="18" charset="0"/>
                          <a:cs typeface="Calibri" panose="020F0502020204030204" pitchFamily="34" charset="0"/>
                        </a:rPr>
                        <a:t>42.09</a:t>
                      </a:r>
                    </a:p>
                  </a:txBody>
                  <a:tcPr marL="68580" marR="68580" marT="0" marB="0"/>
                </a:tc>
                <a:extLst>
                  <a:ext uri="{0D108BD9-81ED-4DB2-BD59-A6C34878D82A}">
                    <a16:rowId xmlns:a16="http://schemas.microsoft.com/office/drawing/2014/main" val="4203017390"/>
                  </a:ext>
                </a:extLst>
              </a:tr>
              <a:tr h="283845">
                <a:tc>
                  <a:txBody>
                    <a:bodyPr/>
                    <a:lstStyle/>
                    <a:p>
                      <a:pPr marL="0" marR="3810" lvl="0" algn="just" defTabSz="914400" rtl="0" eaLnBrk="0" fontAlgn="base" latinLnBrk="0" hangingPunct="0">
                        <a:lnSpc>
                          <a:spcPct val="150000"/>
                        </a:lnSpc>
                        <a:spcBef>
                          <a:spcPct val="0"/>
                        </a:spcBef>
                        <a:spcAft>
                          <a:spcPct val="0"/>
                        </a:spcAft>
                      </a:pPr>
                      <a:r>
                        <a:rPr lang="en-US" sz="1800" b="1" kern="1200" dirty="0">
                          <a:solidFill>
                            <a:schemeClr val="tx1"/>
                          </a:solidFill>
                          <a:latin typeface="Cambria" panose="02040503050406030204" pitchFamily="18" charset="0"/>
                          <a:ea typeface="Cambria" panose="02040503050406030204" pitchFamily="18" charset="0"/>
                          <a:cs typeface="Calibri" panose="020F0502020204030204" pitchFamily="34" charset="0"/>
                        </a:rPr>
                        <a:t>3</a:t>
                      </a:r>
                    </a:p>
                  </a:txBody>
                  <a:tcPr marL="68580" marR="68580" marT="0" marB="0"/>
                </a:tc>
                <a:tc>
                  <a:txBody>
                    <a:bodyPr/>
                    <a:lstStyle/>
                    <a:p>
                      <a:pPr marL="0" marR="3810" lvl="0" algn="just" defTabSz="914400" rtl="0" eaLnBrk="0" fontAlgn="base" latinLnBrk="0" hangingPunct="0">
                        <a:lnSpc>
                          <a:spcPct val="150000"/>
                        </a:lnSpc>
                        <a:spcBef>
                          <a:spcPct val="0"/>
                        </a:spcBef>
                        <a:spcAft>
                          <a:spcPct val="0"/>
                        </a:spcAft>
                      </a:pPr>
                      <a:r>
                        <a:rPr lang="en-US" sz="1800" b="1" kern="1200">
                          <a:solidFill>
                            <a:schemeClr val="tx1"/>
                          </a:solidFill>
                          <a:latin typeface="Cambria" panose="02040503050406030204" pitchFamily="18" charset="0"/>
                          <a:ea typeface="Cambria" panose="02040503050406030204" pitchFamily="18" charset="0"/>
                          <a:cs typeface="Calibri" panose="020F0502020204030204" pitchFamily="34" charset="0"/>
                        </a:rPr>
                        <a:t>9</a:t>
                      </a:r>
                    </a:p>
                  </a:txBody>
                  <a:tcPr marL="68580" marR="68580" marT="0" marB="0"/>
                </a:tc>
                <a:tc>
                  <a:txBody>
                    <a:bodyPr/>
                    <a:lstStyle/>
                    <a:p>
                      <a:pPr marL="0" marR="3810" lvl="0" algn="just" defTabSz="914400" rtl="0" eaLnBrk="0" fontAlgn="base" latinLnBrk="0" hangingPunct="0">
                        <a:lnSpc>
                          <a:spcPct val="150000"/>
                        </a:lnSpc>
                        <a:spcBef>
                          <a:spcPct val="0"/>
                        </a:spcBef>
                        <a:spcAft>
                          <a:spcPct val="0"/>
                        </a:spcAft>
                      </a:pPr>
                      <a:r>
                        <a:rPr lang="en-US" sz="1800" b="1" kern="1200" dirty="0">
                          <a:solidFill>
                            <a:schemeClr val="tx1"/>
                          </a:solidFill>
                          <a:latin typeface="Cambria" panose="02040503050406030204" pitchFamily="18" charset="0"/>
                          <a:ea typeface="Cambria" panose="02040503050406030204" pitchFamily="18" charset="0"/>
                          <a:cs typeface="Calibri" panose="020F0502020204030204" pitchFamily="34" charset="0"/>
                        </a:rPr>
                        <a:t>59.93</a:t>
                      </a:r>
                    </a:p>
                  </a:txBody>
                  <a:tcPr marL="68580" marR="68580" marT="0" marB="0"/>
                </a:tc>
                <a:extLst>
                  <a:ext uri="{0D108BD9-81ED-4DB2-BD59-A6C34878D82A}">
                    <a16:rowId xmlns:a16="http://schemas.microsoft.com/office/drawing/2014/main" val="2250816207"/>
                  </a:ext>
                </a:extLst>
              </a:tr>
            </a:tbl>
          </a:graphicData>
        </a:graphic>
      </p:graphicFrame>
      <p:sp>
        <p:nvSpPr>
          <p:cNvPr id="9" name="Rectangle 3">
            <a:extLst>
              <a:ext uri="{FF2B5EF4-FFF2-40B4-BE49-F238E27FC236}">
                <a16:creationId xmlns:a16="http://schemas.microsoft.com/office/drawing/2014/main" id="{E40224FD-9B11-4BD4-9555-3A5256AC98D9}"/>
              </a:ext>
            </a:extLst>
          </p:cNvPr>
          <p:cNvSpPr>
            <a:spLocks noChangeArrowheads="1"/>
          </p:cNvSpPr>
          <p:nvPr/>
        </p:nvSpPr>
        <p:spPr bwMode="auto">
          <a:xfrm>
            <a:off x="1295400" y="790893"/>
            <a:ext cx="297196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dirty="0">
              <a:latin typeface="Cambria" panose="02040503050406030204" pitchFamily="18" charset="0"/>
              <a:ea typeface="Cambria" panose="02040503050406030204" pitchFamily="18" charset="0"/>
              <a:cs typeface="Calibri" panose="020F050202020403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2400" b="1" dirty="0">
                <a:latin typeface="Cambria" panose="02040503050406030204" pitchFamily="18" charset="0"/>
                <a:ea typeface="Cambria" panose="02040503050406030204" pitchFamily="18" charset="0"/>
                <a:cs typeface="Calibri" panose="020F0502020204030204" pitchFamily="34" charset="0"/>
              </a:rPr>
              <a:t>Calculation results</a:t>
            </a:r>
          </a:p>
        </p:txBody>
      </p:sp>
      <p:sp>
        <p:nvSpPr>
          <p:cNvPr id="3" name="Rectangle 2">
            <a:extLst>
              <a:ext uri="{FF2B5EF4-FFF2-40B4-BE49-F238E27FC236}">
                <a16:creationId xmlns:a16="http://schemas.microsoft.com/office/drawing/2014/main" id="{C19A554B-A873-48F5-8EED-34FD6EB520B5}"/>
              </a:ext>
            </a:extLst>
          </p:cNvPr>
          <p:cNvSpPr/>
          <p:nvPr/>
        </p:nvSpPr>
        <p:spPr>
          <a:xfrm>
            <a:off x="1295400" y="3563209"/>
            <a:ext cx="3148939" cy="461665"/>
          </a:xfrm>
          <a:prstGeom prst="rect">
            <a:avLst/>
          </a:prstGeom>
        </p:spPr>
        <p:txBody>
          <a:bodyPr wrap="none">
            <a:spAutoFit/>
          </a:bodyPr>
          <a:lstStyle/>
          <a:p>
            <a:pPr lvl="0" algn="just" eaLnBrk="0" fontAlgn="base" hangingPunct="0">
              <a:spcBef>
                <a:spcPct val="0"/>
              </a:spcBef>
              <a:spcAft>
                <a:spcPct val="0"/>
              </a:spcAft>
            </a:pPr>
            <a:r>
              <a:rPr lang="en-US" altLang="en-US" sz="2400" b="1" dirty="0">
                <a:latin typeface="Cambria" panose="02040503050406030204" pitchFamily="18" charset="0"/>
                <a:ea typeface="Cambria" panose="02040503050406030204" pitchFamily="18" charset="0"/>
                <a:cs typeface="Calibri" panose="020F0502020204030204" pitchFamily="34" charset="0"/>
              </a:rPr>
              <a:t>Experimental results</a:t>
            </a:r>
          </a:p>
        </p:txBody>
      </p:sp>
      <p:graphicFrame>
        <p:nvGraphicFramePr>
          <p:cNvPr id="5" name="Table 4">
            <a:extLst>
              <a:ext uri="{FF2B5EF4-FFF2-40B4-BE49-F238E27FC236}">
                <a16:creationId xmlns:a16="http://schemas.microsoft.com/office/drawing/2014/main" id="{8C309D19-2CAD-40D7-BA34-FB802149EBE3}"/>
              </a:ext>
            </a:extLst>
          </p:cNvPr>
          <p:cNvGraphicFramePr>
            <a:graphicFrameLocks noGrp="1"/>
          </p:cNvGraphicFramePr>
          <p:nvPr>
            <p:extLst>
              <p:ext uri="{D42A27DB-BD31-4B8C-83A1-F6EECF244321}">
                <p14:modId xmlns:p14="http://schemas.microsoft.com/office/powerpoint/2010/main" val="3984959158"/>
              </p:ext>
            </p:extLst>
          </p:nvPr>
        </p:nvGraphicFramePr>
        <p:xfrm>
          <a:off x="1447800" y="4029376"/>
          <a:ext cx="6481475" cy="2218119"/>
        </p:xfrm>
        <a:graphic>
          <a:graphicData uri="http://schemas.openxmlformats.org/drawingml/2006/table">
            <a:tbl>
              <a:tblPr firstRow="1" bandRow="1">
                <a:tableStyleId>{5C22544A-7EE6-4342-B048-85BDC9FD1C3A}</a:tableStyleId>
              </a:tblPr>
              <a:tblGrid>
                <a:gridCol w="1157612">
                  <a:extLst>
                    <a:ext uri="{9D8B030D-6E8A-4147-A177-3AD203B41FA5}">
                      <a16:colId xmlns:a16="http://schemas.microsoft.com/office/drawing/2014/main" val="3617160212"/>
                    </a:ext>
                  </a:extLst>
                </a:gridCol>
                <a:gridCol w="1505544">
                  <a:extLst>
                    <a:ext uri="{9D8B030D-6E8A-4147-A177-3AD203B41FA5}">
                      <a16:colId xmlns:a16="http://schemas.microsoft.com/office/drawing/2014/main" val="2239888411"/>
                    </a:ext>
                  </a:extLst>
                </a:gridCol>
                <a:gridCol w="1250945">
                  <a:extLst>
                    <a:ext uri="{9D8B030D-6E8A-4147-A177-3AD203B41FA5}">
                      <a16:colId xmlns:a16="http://schemas.microsoft.com/office/drawing/2014/main" val="3764395318"/>
                    </a:ext>
                  </a:extLst>
                </a:gridCol>
                <a:gridCol w="1340995">
                  <a:extLst>
                    <a:ext uri="{9D8B030D-6E8A-4147-A177-3AD203B41FA5}">
                      <a16:colId xmlns:a16="http://schemas.microsoft.com/office/drawing/2014/main" val="2397562810"/>
                    </a:ext>
                  </a:extLst>
                </a:gridCol>
                <a:gridCol w="1226379">
                  <a:extLst>
                    <a:ext uri="{9D8B030D-6E8A-4147-A177-3AD203B41FA5}">
                      <a16:colId xmlns:a16="http://schemas.microsoft.com/office/drawing/2014/main" val="1246648261"/>
                    </a:ext>
                  </a:extLst>
                </a:gridCol>
              </a:tblGrid>
              <a:tr h="1073374">
                <a:tc>
                  <a:txBody>
                    <a:bodyPr/>
                    <a:lstStyle/>
                    <a:p>
                      <a:pPr marL="0" marR="3810" lvl="0" algn="l" defTabSz="914400" rtl="0" eaLnBrk="1" fontAlgn="base" latinLnBrk="0" hangingPunct="1">
                        <a:lnSpc>
                          <a:spcPct val="150000"/>
                        </a:lnSpc>
                        <a:spcBef>
                          <a:spcPct val="0"/>
                        </a:spcBef>
                        <a:spcAft>
                          <a:spcPct val="0"/>
                        </a:spcAft>
                      </a:pPr>
                      <a:r>
                        <a:rPr lang="en-IN" sz="2400" b="1" kern="1200" dirty="0">
                          <a:solidFill>
                            <a:schemeClr val="lt1"/>
                          </a:solidFill>
                          <a:latin typeface="Cambria" panose="02040503050406030204" pitchFamily="18" charset="0"/>
                          <a:ea typeface="Cambria" panose="02040503050406030204" pitchFamily="18" charset="0"/>
                          <a:cs typeface="+mn-cs"/>
                        </a:rPr>
                        <a:t>Serial No.</a:t>
                      </a:r>
                      <a:endParaRPr lang="en-US" sz="2400" b="1" kern="1200" dirty="0">
                        <a:solidFill>
                          <a:schemeClr val="lt1"/>
                        </a:solidFill>
                        <a:latin typeface="Cambria" panose="02040503050406030204" pitchFamily="18" charset="0"/>
                        <a:ea typeface="Cambria" panose="02040503050406030204" pitchFamily="18" charset="0"/>
                        <a:cs typeface="+mn-cs"/>
                      </a:endParaRPr>
                    </a:p>
                  </a:txBody>
                  <a:tcPr/>
                </a:tc>
                <a:tc>
                  <a:txBody>
                    <a:bodyPr/>
                    <a:lstStyle/>
                    <a:p>
                      <a:pPr marL="0" marR="3810" lvl="0" algn="l" defTabSz="914400" rtl="0" eaLnBrk="1" fontAlgn="base" latinLnBrk="0" hangingPunct="1">
                        <a:lnSpc>
                          <a:spcPct val="150000"/>
                        </a:lnSpc>
                        <a:spcBef>
                          <a:spcPct val="0"/>
                        </a:spcBef>
                        <a:spcAft>
                          <a:spcPct val="0"/>
                        </a:spcAft>
                      </a:pPr>
                      <a:r>
                        <a:rPr lang="en-IN" sz="2400" b="1" kern="1200" dirty="0">
                          <a:solidFill>
                            <a:schemeClr val="lt1"/>
                          </a:solidFill>
                          <a:latin typeface="Cambria" panose="02040503050406030204" pitchFamily="18" charset="0"/>
                          <a:ea typeface="Cambria" panose="02040503050406030204" pitchFamily="18" charset="0"/>
                          <a:cs typeface="+mn-cs"/>
                        </a:rPr>
                        <a:t>Speed (kmph)</a:t>
                      </a:r>
                      <a:endParaRPr lang="en-US" sz="2400" b="1" kern="1200" dirty="0">
                        <a:solidFill>
                          <a:schemeClr val="lt1"/>
                        </a:solidFill>
                        <a:latin typeface="Cambria" panose="02040503050406030204" pitchFamily="18" charset="0"/>
                        <a:ea typeface="Cambria" panose="02040503050406030204" pitchFamily="18" charset="0"/>
                        <a:cs typeface="+mn-cs"/>
                      </a:endParaRPr>
                    </a:p>
                  </a:txBody>
                  <a:tcPr/>
                </a:tc>
                <a:tc>
                  <a:txBody>
                    <a:bodyPr/>
                    <a:lstStyle/>
                    <a:p>
                      <a:pPr marL="0" marR="3810" lvl="0" algn="l" defTabSz="914400" rtl="0" eaLnBrk="1" fontAlgn="base" latinLnBrk="0" hangingPunct="1">
                        <a:lnSpc>
                          <a:spcPct val="150000"/>
                        </a:lnSpc>
                        <a:spcBef>
                          <a:spcPct val="0"/>
                        </a:spcBef>
                        <a:spcAft>
                          <a:spcPct val="0"/>
                        </a:spcAft>
                      </a:pPr>
                      <a:r>
                        <a:rPr lang="en-IN" sz="2400" b="1" kern="1200" dirty="0">
                          <a:solidFill>
                            <a:schemeClr val="lt1"/>
                          </a:solidFill>
                          <a:latin typeface="Cambria" panose="02040503050406030204" pitchFamily="18" charset="0"/>
                          <a:ea typeface="Cambria" panose="02040503050406030204" pitchFamily="18" charset="0"/>
                          <a:cs typeface="+mn-cs"/>
                        </a:rPr>
                        <a:t>Voltage (V)</a:t>
                      </a:r>
                      <a:endParaRPr lang="en-US" sz="2400" b="1" kern="1200" dirty="0">
                        <a:solidFill>
                          <a:schemeClr val="lt1"/>
                        </a:solidFill>
                        <a:latin typeface="Cambria" panose="02040503050406030204" pitchFamily="18" charset="0"/>
                        <a:ea typeface="Cambria" panose="02040503050406030204" pitchFamily="18" charset="0"/>
                        <a:cs typeface="+mn-cs"/>
                      </a:endParaRPr>
                    </a:p>
                  </a:txBody>
                  <a:tcPr/>
                </a:tc>
                <a:tc>
                  <a:txBody>
                    <a:bodyPr/>
                    <a:lstStyle/>
                    <a:p>
                      <a:pPr marL="0" marR="3810" lvl="0" algn="l" defTabSz="914400" rtl="0" eaLnBrk="1" fontAlgn="base" latinLnBrk="0" hangingPunct="1">
                        <a:lnSpc>
                          <a:spcPct val="150000"/>
                        </a:lnSpc>
                        <a:spcBef>
                          <a:spcPct val="0"/>
                        </a:spcBef>
                        <a:spcAft>
                          <a:spcPct val="0"/>
                        </a:spcAft>
                      </a:pPr>
                      <a:r>
                        <a:rPr lang="en-IN" sz="2400" b="1" kern="1200" dirty="0">
                          <a:solidFill>
                            <a:schemeClr val="lt1"/>
                          </a:solidFill>
                          <a:latin typeface="Cambria" panose="02040503050406030204" pitchFamily="18" charset="0"/>
                          <a:ea typeface="Cambria" panose="02040503050406030204" pitchFamily="18" charset="0"/>
                          <a:cs typeface="+mn-cs"/>
                        </a:rPr>
                        <a:t>Current (A)</a:t>
                      </a:r>
                      <a:endParaRPr lang="en-US" sz="2400" b="1" kern="1200" dirty="0">
                        <a:solidFill>
                          <a:schemeClr val="lt1"/>
                        </a:solidFill>
                        <a:latin typeface="Cambria" panose="02040503050406030204" pitchFamily="18" charset="0"/>
                        <a:ea typeface="Cambria" panose="02040503050406030204" pitchFamily="18" charset="0"/>
                        <a:cs typeface="+mn-cs"/>
                      </a:endParaRPr>
                    </a:p>
                  </a:txBody>
                  <a:tcPr/>
                </a:tc>
                <a:tc>
                  <a:txBody>
                    <a:bodyPr/>
                    <a:lstStyle/>
                    <a:p>
                      <a:pPr marL="0" marR="3810" lvl="0" algn="l" defTabSz="914400" rtl="0" eaLnBrk="1" fontAlgn="base" latinLnBrk="0" hangingPunct="1">
                        <a:lnSpc>
                          <a:spcPct val="150000"/>
                        </a:lnSpc>
                        <a:spcBef>
                          <a:spcPct val="0"/>
                        </a:spcBef>
                        <a:spcAft>
                          <a:spcPct val="0"/>
                        </a:spcAft>
                      </a:pPr>
                      <a:r>
                        <a:rPr lang="en-IN" sz="2400" b="1" kern="1200" dirty="0">
                          <a:solidFill>
                            <a:schemeClr val="lt1"/>
                          </a:solidFill>
                          <a:latin typeface="Cambria" panose="02040503050406030204" pitchFamily="18" charset="0"/>
                          <a:ea typeface="Cambria" panose="02040503050406030204" pitchFamily="18" charset="0"/>
                          <a:cs typeface="+mn-cs"/>
                        </a:rPr>
                        <a:t>Power (W)</a:t>
                      </a:r>
                      <a:endParaRPr lang="en-US" sz="2400" b="1" kern="1200" dirty="0">
                        <a:solidFill>
                          <a:schemeClr val="lt1"/>
                        </a:solidFill>
                        <a:latin typeface="Cambria" panose="02040503050406030204" pitchFamily="18" charset="0"/>
                        <a:ea typeface="Cambria" panose="02040503050406030204" pitchFamily="18" charset="0"/>
                        <a:cs typeface="+mn-cs"/>
                      </a:endParaRPr>
                    </a:p>
                  </a:txBody>
                  <a:tcPr/>
                </a:tc>
                <a:extLst>
                  <a:ext uri="{0D108BD9-81ED-4DB2-BD59-A6C34878D82A}">
                    <a16:rowId xmlns:a16="http://schemas.microsoft.com/office/drawing/2014/main" val="2030533076"/>
                  </a:ext>
                </a:extLst>
              </a:tr>
              <a:tr h="355135">
                <a:tc>
                  <a:txBody>
                    <a:bodyPr/>
                    <a:lstStyle/>
                    <a:p>
                      <a:r>
                        <a:rPr lang="en-IN" sz="1800" b="1" kern="1200" dirty="0">
                          <a:solidFill>
                            <a:schemeClr val="tx1"/>
                          </a:solidFill>
                          <a:latin typeface="Cambria" panose="02040503050406030204" pitchFamily="18" charset="0"/>
                          <a:ea typeface="Cambria" panose="02040503050406030204" pitchFamily="18" charset="0"/>
                          <a:cs typeface="Calibri" panose="020F0502020204030204" pitchFamily="34" charset="0"/>
                        </a:rPr>
                        <a:t>1</a:t>
                      </a:r>
                      <a:endParaRPr lang="en-US" sz="1800" b="1" kern="1200" dirty="0">
                        <a:solidFill>
                          <a:schemeClr val="tx1"/>
                        </a:solidFill>
                        <a:latin typeface="Cambria" panose="02040503050406030204" pitchFamily="18" charset="0"/>
                        <a:ea typeface="Cambria" panose="02040503050406030204" pitchFamily="18" charset="0"/>
                        <a:cs typeface="Calibri" panose="020F0502020204030204" pitchFamily="34" charset="0"/>
                      </a:endParaRPr>
                    </a:p>
                  </a:txBody>
                  <a:tcPr/>
                </a:tc>
                <a:tc>
                  <a:txBody>
                    <a:bodyPr/>
                    <a:lstStyle/>
                    <a:p>
                      <a:r>
                        <a:rPr lang="en-IN" sz="1800" b="1" kern="1200" dirty="0">
                          <a:solidFill>
                            <a:schemeClr val="tx1"/>
                          </a:solidFill>
                          <a:latin typeface="Cambria" panose="02040503050406030204" pitchFamily="18" charset="0"/>
                          <a:ea typeface="Cambria" panose="02040503050406030204" pitchFamily="18" charset="0"/>
                          <a:cs typeface="Calibri" panose="020F0502020204030204" pitchFamily="34" charset="0"/>
                        </a:rPr>
                        <a:t>15</a:t>
                      </a:r>
                      <a:endParaRPr lang="en-US" sz="1800" b="1" kern="1200" dirty="0">
                        <a:solidFill>
                          <a:schemeClr val="tx1"/>
                        </a:solidFill>
                        <a:latin typeface="Cambria" panose="02040503050406030204" pitchFamily="18" charset="0"/>
                        <a:ea typeface="Cambria" panose="02040503050406030204" pitchFamily="18" charset="0"/>
                        <a:cs typeface="Calibri" panose="020F0502020204030204" pitchFamily="34" charset="0"/>
                      </a:endParaRPr>
                    </a:p>
                  </a:txBody>
                  <a:tcPr/>
                </a:tc>
                <a:tc>
                  <a:txBody>
                    <a:bodyPr/>
                    <a:lstStyle/>
                    <a:p>
                      <a:r>
                        <a:rPr lang="en-IN" sz="1800" b="1" kern="1200" dirty="0">
                          <a:solidFill>
                            <a:schemeClr val="tx1"/>
                          </a:solidFill>
                          <a:latin typeface="Cambria" panose="02040503050406030204" pitchFamily="18" charset="0"/>
                          <a:ea typeface="Cambria" panose="02040503050406030204" pitchFamily="18" charset="0"/>
                          <a:cs typeface="Calibri" panose="020F0502020204030204" pitchFamily="34" charset="0"/>
                        </a:rPr>
                        <a:t>8.5</a:t>
                      </a:r>
                      <a:endParaRPr lang="en-US" sz="1800" b="1" kern="1200" dirty="0">
                        <a:solidFill>
                          <a:schemeClr val="tx1"/>
                        </a:solidFill>
                        <a:latin typeface="Cambria" panose="02040503050406030204" pitchFamily="18" charset="0"/>
                        <a:ea typeface="Cambria" panose="02040503050406030204" pitchFamily="18" charset="0"/>
                        <a:cs typeface="Calibri" panose="020F0502020204030204" pitchFamily="34" charset="0"/>
                      </a:endParaRPr>
                    </a:p>
                  </a:txBody>
                  <a:tcPr/>
                </a:tc>
                <a:tc>
                  <a:txBody>
                    <a:bodyPr/>
                    <a:lstStyle/>
                    <a:p>
                      <a:r>
                        <a:rPr lang="en-IN" sz="1800" b="1" kern="1200" dirty="0">
                          <a:solidFill>
                            <a:schemeClr val="tx1"/>
                          </a:solidFill>
                          <a:latin typeface="Cambria" panose="02040503050406030204" pitchFamily="18" charset="0"/>
                          <a:ea typeface="Cambria" panose="02040503050406030204" pitchFamily="18" charset="0"/>
                          <a:cs typeface="Calibri" panose="020F0502020204030204" pitchFamily="34" charset="0"/>
                        </a:rPr>
                        <a:t>1.25</a:t>
                      </a:r>
                      <a:endParaRPr lang="en-US" sz="1800" b="1" kern="1200" dirty="0">
                        <a:solidFill>
                          <a:schemeClr val="tx1"/>
                        </a:solidFill>
                        <a:latin typeface="Cambria" panose="02040503050406030204" pitchFamily="18" charset="0"/>
                        <a:ea typeface="Cambria" panose="02040503050406030204" pitchFamily="18" charset="0"/>
                        <a:cs typeface="Calibri" panose="020F0502020204030204" pitchFamily="34" charset="0"/>
                      </a:endParaRPr>
                    </a:p>
                  </a:txBody>
                  <a:tcPr/>
                </a:tc>
                <a:tc>
                  <a:txBody>
                    <a:bodyPr/>
                    <a:lstStyle/>
                    <a:p>
                      <a:r>
                        <a:rPr lang="en-IN" sz="1800" b="1" kern="1200" dirty="0">
                          <a:solidFill>
                            <a:schemeClr val="tx1"/>
                          </a:solidFill>
                          <a:latin typeface="Cambria" panose="02040503050406030204" pitchFamily="18" charset="0"/>
                          <a:ea typeface="Cambria" panose="02040503050406030204" pitchFamily="18" charset="0"/>
                          <a:cs typeface="Calibri" panose="020F0502020204030204" pitchFamily="34" charset="0"/>
                        </a:rPr>
                        <a:t>10.625</a:t>
                      </a:r>
                      <a:endParaRPr lang="en-US" sz="1800" b="1" kern="1200" dirty="0">
                        <a:solidFill>
                          <a:schemeClr val="tx1"/>
                        </a:solidFill>
                        <a:latin typeface="Cambria" panose="02040503050406030204" pitchFamily="18" charset="0"/>
                        <a:ea typeface="Cambria" panose="02040503050406030204" pitchFamily="18" charset="0"/>
                        <a:cs typeface="Calibri" panose="020F0502020204030204" pitchFamily="34" charset="0"/>
                      </a:endParaRPr>
                    </a:p>
                  </a:txBody>
                  <a:tcPr/>
                </a:tc>
                <a:extLst>
                  <a:ext uri="{0D108BD9-81ED-4DB2-BD59-A6C34878D82A}">
                    <a16:rowId xmlns:a16="http://schemas.microsoft.com/office/drawing/2014/main" val="2840533571"/>
                  </a:ext>
                </a:extLst>
              </a:tr>
              <a:tr h="355135">
                <a:tc>
                  <a:txBody>
                    <a:bodyPr/>
                    <a:lstStyle/>
                    <a:p>
                      <a:r>
                        <a:rPr lang="en-IN" sz="1800" b="1" kern="1200" dirty="0">
                          <a:solidFill>
                            <a:schemeClr val="tx1"/>
                          </a:solidFill>
                          <a:latin typeface="Cambria" panose="02040503050406030204" pitchFamily="18" charset="0"/>
                          <a:ea typeface="Cambria" panose="02040503050406030204" pitchFamily="18" charset="0"/>
                          <a:cs typeface="Calibri" panose="020F0502020204030204" pitchFamily="34" charset="0"/>
                        </a:rPr>
                        <a:t>2</a:t>
                      </a:r>
                      <a:endParaRPr lang="en-US" sz="1800" b="1" kern="1200" dirty="0">
                        <a:solidFill>
                          <a:schemeClr val="tx1"/>
                        </a:solidFill>
                        <a:latin typeface="Cambria" panose="02040503050406030204" pitchFamily="18" charset="0"/>
                        <a:ea typeface="Cambria" panose="02040503050406030204" pitchFamily="18" charset="0"/>
                        <a:cs typeface="Calibri" panose="020F0502020204030204" pitchFamily="34" charset="0"/>
                      </a:endParaRPr>
                    </a:p>
                  </a:txBody>
                  <a:tcPr/>
                </a:tc>
                <a:tc>
                  <a:txBody>
                    <a:bodyPr/>
                    <a:lstStyle/>
                    <a:p>
                      <a:r>
                        <a:rPr lang="en-IN" sz="1800" b="1" kern="1200" dirty="0">
                          <a:solidFill>
                            <a:schemeClr val="tx1"/>
                          </a:solidFill>
                          <a:latin typeface="Cambria" panose="02040503050406030204" pitchFamily="18" charset="0"/>
                          <a:ea typeface="Cambria" panose="02040503050406030204" pitchFamily="18" charset="0"/>
                          <a:cs typeface="Calibri" panose="020F0502020204030204" pitchFamily="34" charset="0"/>
                        </a:rPr>
                        <a:t>20</a:t>
                      </a:r>
                      <a:endParaRPr lang="en-US" sz="1800" b="1" kern="1200" dirty="0">
                        <a:solidFill>
                          <a:schemeClr val="tx1"/>
                        </a:solidFill>
                        <a:latin typeface="Cambria" panose="02040503050406030204" pitchFamily="18" charset="0"/>
                        <a:ea typeface="Cambria" panose="02040503050406030204" pitchFamily="18" charset="0"/>
                        <a:cs typeface="Calibri" panose="020F0502020204030204" pitchFamily="34" charset="0"/>
                      </a:endParaRPr>
                    </a:p>
                  </a:txBody>
                  <a:tcPr/>
                </a:tc>
                <a:tc>
                  <a:txBody>
                    <a:bodyPr/>
                    <a:lstStyle/>
                    <a:p>
                      <a:r>
                        <a:rPr lang="en-IN" sz="1800" b="1" kern="1200" dirty="0">
                          <a:solidFill>
                            <a:schemeClr val="tx1"/>
                          </a:solidFill>
                          <a:latin typeface="Cambria" panose="02040503050406030204" pitchFamily="18" charset="0"/>
                          <a:ea typeface="Cambria" panose="02040503050406030204" pitchFamily="18" charset="0"/>
                          <a:cs typeface="Calibri" panose="020F0502020204030204" pitchFamily="34" charset="0"/>
                        </a:rPr>
                        <a:t>9.7</a:t>
                      </a:r>
                      <a:endParaRPr lang="en-US" sz="1800" b="1" kern="1200" dirty="0">
                        <a:solidFill>
                          <a:schemeClr val="tx1"/>
                        </a:solidFill>
                        <a:latin typeface="Cambria" panose="02040503050406030204" pitchFamily="18" charset="0"/>
                        <a:ea typeface="Cambria" panose="02040503050406030204" pitchFamily="18" charset="0"/>
                        <a:cs typeface="Calibri" panose="020F0502020204030204" pitchFamily="34" charset="0"/>
                      </a:endParaRPr>
                    </a:p>
                  </a:txBody>
                  <a:tcPr/>
                </a:tc>
                <a:tc>
                  <a:txBody>
                    <a:bodyPr/>
                    <a:lstStyle/>
                    <a:p>
                      <a:r>
                        <a:rPr lang="en-IN" sz="1800" b="1" kern="1200" dirty="0">
                          <a:solidFill>
                            <a:schemeClr val="tx1"/>
                          </a:solidFill>
                          <a:latin typeface="Cambria" panose="02040503050406030204" pitchFamily="18" charset="0"/>
                          <a:ea typeface="Cambria" panose="02040503050406030204" pitchFamily="18" charset="0"/>
                          <a:cs typeface="Calibri" panose="020F0502020204030204" pitchFamily="34" charset="0"/>
                        </a:rPr>
                        <a:t>1.58</a:t>
                      </a:r>
                      <a:endParaRPr lang="en-US" sz="1800" b="1" kern="1200" dirty="0">
                        <a:solidFill>
                          <a:schemeClr val="tx1"/>
                        </a:solidFill>
                        <a:latin typeface="Cambria" panose="02040503050406030204" pitchFamily="18" charset="0"/>
                        <a:ea typeface="Cambria" panose="02040503050406030204" pitchFamily="18" charset="0"/>
                        <a:cs typeface="Calibri" panose="020F0502020204030204" pitchFamily="34" charset="0"/>
                      </a:endParaRPr>
                    </a:p>
                  </a:txBody>
                  <a:tcPr/>
                </a:tc>
                <a:tc>
                  <a:txBody>
                    <a:bodyPr/>
                    <a:lstStyle/>
                    <a:p>
                      <a:r>
                        <a:rPr lang="en-IN" sz="1800" b="1" kern="1200" dirty="0">
                          <a:solidFill>
                            <a:schemeClr val="tx1"/>
                          </a:solidFill>
                          <a:latin typeface="Cambria" panose="02040503050406030204" pitchFamily="18" charset="0"/>
                          <a:ea typeface="Cambria" panose="02040503050406030204" pitchFamily="18" charset="0"/>
                          <a:cs typeface="Calibri" panose="020F0502020204030204" pitchFamily="34" charset="0"/>
                        </a:rPr>
                        <a:t>15.326</a:t>
                      </a:r>
                      <a:endParaRPr lang="en-US" sz="1800" b="1" kern="1200" dirty="0">
                        <a:solidFill>
                          <a:schemeClr val="tx1"/>
                        </a:solidFill>
                        <a:latin typeface="Cambria" panose="02040503050406030204" pitchFamily="18" charset="0"/>
                        <a:ea typeface="Cambria" panose="02040503050406030204" pitchFamily="18" charset="0"/>
                        <a:cs typeface="Calibri" panose="020F0502020204030204" pitchFamily="34" charset="0"/>
                      </a:endParaRPr>
                    </a:p>
                  </a:txBody>
                  <a:tcPr/>
                </a:tc>
                <a:extLst>
                  <a:ext uri="{0D108BD9-81ED-4DB2-BD59-A6C34878D82A}">
                    <a16:rowId xmlns:a16="http://schemas.microsoft.com/office/drawing/2014/main" val="2136070287"/>
                  </a:ext>
                </a:extLst>
              </a:tr>
              <a:tr h="355135">
                <a:tc>
                  <a:txBody>
                    <a:bodyPr/>
                    <a:lstStyle/>
                    <a:p>
                      <a:r>
                        <a:rPr lang="en-IN" sz="1800" b="1" kern="1200" dirty="0">
                          <a:solidFill>
                            <a:schemeClr val="tx1"/>
                          </a:solidFill>
                          <a:latin typeface="Cambria" panose="02040503050406030204" pitchFamily="18" charset="0"/>
                          <a:ea typeface="Cambria" panose="02040503050406030204" pitchFamily="18" charset="0"/>
                          <a:cs typeface="Calibri" panose="020F0502020204030204" pitchFamily="34" charset="0"/>
                        </a:rPr>
                        <a:t>3</a:t>
                      </a:r>
                      <a:endParaRPr lang="en-US" sz="1800" b="1" kern="1200" dirty="0">
                        <a:solidFill>
                          <a:schemeClr val="tx1"/>
                        </a:solidFill>
                        <a:latin typeface="Cambria" panose="02040503050406030204" pitchFamily="18" charset="0"/>
                        <a:ea typeface="Cambria" panose="02040503050406030204" pitchFamily="18" charset="0"/>
                        <a:cs typeface="Calibri" panose="020F0502020204030204" pitchFamily="34" charset="0"/>
                      </a:endParaRPr>
                    </a:p>
                  </a:txBody>
                  <a:tcPr/>
                </a:tc>
                <a:tc>
                  <a:txBody>
                    <a:bodyPr/>
                    <a:lstStyle/>
                    <a:p>
                      <a:r>
                        <a:rPr lang="en-IN" sz="1800" b="1" kern="1200" dirty="0">
                          <a:solidFill>
                            <a:schemeClr val="tx1"/>
                          </a:solidFill>
                          <a:latin typeface="Cambria" panose="02040503050406030204" pitchFamily="18" charset="0"/>
                          <a:ea typeface="Cambria" panose="02040503050406030204" pitchFamily="18" charset="0"/>
                          <a:cs typeface="Calibri" panose="020F0502020204030204" pitchFamily="34" charset="0"/>
                        </a:rPr>
                        <a:t>25</a:t>
                      </a:r>
                    </a:p>
                  </a:txBody>
                  <a:tcPr/>
                </a:tc>
                <a:tc>
                  <a:txBody>
                    <a:bodyPr/>
                    <a:lstStyle/>
                    <a:p>
                      <a:r>
                        <a:rPr lang="en-IN" sz="1800" b="1" kern="1200" dirty="0">
                          <a:solidFill>
                            <a:schemeClr val="tx1"/>
                          </a:solidFill>
                          <a:latin typeface="Cambria" panose="02040503050406030204" pitchFamily="18" charset="0"/>
                          <a:ea typeface="Cambria" panose="02040503050406030204" pitchFamily="18" charset="0"/>
                          <a:cs typeface="Calibri" panose="020F0502020204030204" pitchFamily="34" charset="0"/>
                        </a:rPr>
                        <a:t>11.2</a:t>
                      </a:r>
                      <a:endParaRPr lang="en-US" sz="1800" b="1" kern="1200" dirty="0">
                        <a:solidFill>
                          <a:schemeClr val="tx1"/>
                        </a:solidFill>
                        <a:latin typeface="Cambria" panose="02040503050406030204" pitchFamily="18" charset="0"/>
                        <a:ea typeface="Cambria" panose="02040503050406030204" pitchFamily="18" charset="0"/>
                        <a:cs typeface="Calibri" panose="020F0502020204030204" pitchFamily="34" charset="0"/>
                      </a:endParaRPr>
                    </a:p>
                  </a:txBody>
                  <a:tcPr/>
                </a:tc>
                <a:tc>
                  <a:txBody>
                    <a:bodyPr/>
                    <a:lstStyle/>
                    <a:p>
                      <a:r>
                        <a:rPr lang="en-IN" sz="1800" b="1" kern="1200" dirty="0">
                          <a:solidFill>
                            <a:schemeClr val="tx1"/>
                          </a:solidFill>
                          <a:latin typeface="Cambria" panose="02040503050406030204" pitchFamily="18" charset="0"/>
                          <a:ea typeface="Cambria" panose="02040503050406030204" pitchFamily="18" charset="0"/>
                          <a:cs typeface="Calibri" panose="020F0502020204030204" pitchFamily="34" charset="0"/>
                        </a:rPr>
                        <a:t>1.89</a:t>
                      </a:r>
                      <a:endParaRPr lang="en-US" sz="1800" b="1" kern="1200" dirty="0">
                        <a:solidFill>
                          <a:schemeClr val="tx1"/>
                        </a:solidFill>
                        <a:latin typeface="Cambria" panose="02040503050406030204" pitchFamily="18" charset="0"/>
                        <a:ea typeface="Cambria" panose="02040503050406030204" pitchFamily="18" charset="0"/>
                        <a:cs typeface="Calibri" panose="020F0502020204030204" pitchFamily="34" charset="0"/>
                      </a:endParaRPr>
                    </a:p>
                  </a:txBody>
                  <a:tcPr/>
                </a:tc>
                <a:tc>
                  <a:txBody>
                    <a:bodyPr/>
                    <a:lstStyle/>
                    <a:p>
                      <a:r>
                        <a:rPr lang="en-IN" sz="1800" b="1" kern="1200" dirty="0">
                          <a:solidFill>
                            <a:schemeClr val="tx1"/>
                          </a:solidFill>
                          <a:latin typeface="Cambria" panose="02040503050406030204" pitchFamily="18" charset="0"/>
                          <a:ea typeface="Cambria" panose="02040503050406030204" pitchFamily="18" charset="0"/>
                          <a:cs typeface="Calibri" panose="020F0502020204030204" pitchFamily="34" charset="0"/>
                        </a:rPr>
                        <a:t>21.168</a:t>
                      </a:r>
                      <a:endParaRPr lang="en-US" sz="1800" b="1" kern="1200" dirty="0">
                        <a:solidFill>
                          <a:schemeClr val="tx1"/>
                        </a:solidFill>
                        <a:latin typeface="Cambria" panose="02040503050406030204" pitchFamily="18" charset="0"/>
                        <a:ea typeface="Cambria" panose="02040503050406030204" pitchFamily="18" charset="0"/>
                        <a:cs typeface="Calibri" panose="020F0502020204030204" pitchFamily="34" charset="0"/>
                      </a:endParaRPr>
                    </a:p>
                  </a:txBody>
                  <a:tcPr/>
                </a:tc>
                <a:extLst>
                  <a:ext uri="{0D108BD9-81ED-4DB2-BD59-A6C34878D82A}">
                    <a16:rowId xmlns:a16="http://schemas.microsoft.com/office/drawing/2014/main" val="2555949520"/>
                  </a:ext>
                </a:extLst>
              </a:tr>
            </a:tbl>
          </a:graphicData>
        </a:graphic>
      </p:graphicFrame>
      <p:sp>
        <p:nvSpPr>
          <p:cNvPr id="6" name="Rectangle 5">
            <a:extLst>
              <a:ext uri="{FF2B5EF4-FFF2-40B4-BE49-F238E27FC236}">
                <a16:creationId xmlns:a16="http://schemas.microsoft.com/office/drawing/2014/main" id="{6985613F-1678-42F7-A050-B16683F805D0}"/>
              </a:ext>
            </a:extLst>
          </p:cNvPr>
          <p:cNvSpPr/>
          <p:nvPr/>
        </p:nvSpPr>
        <p:spPr>
          <a:xfrm>
            <a:off x="0" y="76200"/>
            <a:ext cx="9144000" cy="584775"/>
          </a:xfrm>
          <a:prstGeom prst="rect">
            <a:avLst/>
          </a:prstGeom>
          <a:noFill/>
        </p:spPr>
        <p:txBody>
          <a:bodyPr wrap="square" lIns="91440" tIns="45720" rIns="91440" bIns="45720">
            <a:spAutoFit/>
          </a:bodyPr>
          <a:lstStyle/>
          <a:p>
            <a:pPr algn="ctr"/>
            <a:r>
              <a:rPr lang="en-US" sz="3200" b="1" dirty="0">
                <a:ln w="10541" cmpd="sng">
                  <a:noFill/>
                  <a:prstDash val="solid"/>
                </a:ln>
                <a:solidFill>
                  <a:srgbClr val="C00000"/>
                </a:solidFill>
                <a:latin typeface="Bodoni MT Black" pitchFamily="18" charset="0"/>
              </a:rPr>
              <a:t>Experimental Results</a:t>
            </a:r>
            <a:endParaRPr lang="en-US" sz="3200" b="1" cap="none" spc="0" dirty="0">
              <a:ln w="10541" cmpd="sng">
                <a:noFill/>
                <a:prstDash val="solid"/>
              </a:ln>
              <a:solidFill>
                <a:srgbClr val="C00000"/>
              </a:solidFill>
              <a:effectLst/>
              <a:latin typeface="Bodoni MT Black" pitchFamily="18" charset="0"/>
            </a:endParaRPr>
          </a:p>
        </p:txBody>
      </p:sp>
    </p:spTree>
    <p:extLst>
      <p:ext uri="{BB962C8B-B14F-4D97-AF65-F5344CB8AC3E}">
        <p14:creationId xmlns:p14="http://schemas.microsoft.com/office/powerpoint/2010/main" val="676818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6200"/>
            <a:ext cx="9144000" cy="1077218"/>
          </a:xfrm>
          <a:prstGeom prst="rect">
            <a:avLst/>
          </a:prstGeom>
          <a:noFill/>
        </p:spPr>
        <p:txBody>
          <a:bodyPr wrap="square" lIns="91440" tIns="45720" rIns="91440" bIns="45720">
            <a:spAutoFit/>
          </a:bodyPr>
          <a:lstStyle/>
          <a:p>
            <a:pPr marL="0" lvl="1" algn="ctr"/>
            <a:r>
              <a:rPr lang="en-US" sz="3200" b="1" dirty="0">
                <a:ln w="10541" cmpd="sng">
                  <a:noFill/>
                  <a:prstDash val="solid"/>
                </a:ln>
                <a:solidFill>
                  <a:srgbClr val="C00000"/>
                </a:solidFill>
                <a:latin typeface="Bodoni MT Black" pitchFamily="18" charset="0"/>
              </a:rPr>
              <a:t>Components of full-scale VAWT</a:t>
            </a:r>
            <a:endParaRPr lang="en-IN" sz="3200" b="1" dirty="0">
              <a:ln w="10541" cmpd="sng">
                <a:noFill/>
                <a:prstDash val="solid"/>
              </a:ln>
              <a:solidFill>
                <a:srgbClr val="C00000"/>
              </a:solidFill>
              <a:latin typeface="Bodoni MT Black" pitchFamily="18" charset="0"/>
            </a:endParaRPr>
          </a:p>
          <a:p>
            <a:pPr algn="ctr"/>
            <a:endParaRPr lang="en-US" sz="3200" b="1" cap="none" spc="0" dirty="0">
              <a:ln w="10541" cmpd="sng">
                <a:noFill/>
                <a:prstDash val="solid"/>
              </a:ln>
              <a:solidFill>
                <a:srgbClr val="C00000"/>
              </a:solidFill>
              <a:effectLst/>
              <a:latin typeface="Bodoni MT Black"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1740332454"/>
              </p:ext>
            </p:extLst>
          </p:nvPr>
        </p:nvGraphicFramePr>
        <p:xfrm>
          <a:off x="685800" y="990600"/>
          <a:ext cx="8153400" cy="5416884"/>
        </p:xfrm>
        <a:graphic>
          <a:graphicData uri="http://schemas.openxmlformats.org/drawingml/2006/table">
            <a:tbl>
              <a:tblPr firstRow="1" bandRow="1">
                <a:tableStyleId>{3B4B98B0-60AC-42C2-AFA5-B58CD77FA1E5}</a:tableStyleId>
              </a:tblPr>
              <a:tblGrid>
                <a:gridCol w="1752600">
                  <a:extLst>
                    <a:ext uri="{9D8B030D-6E8A-4147-A177-3AD203B41FA5}">
                      <a16:colId xmlns:a16="http://schemas.microsoft.com/office/drawing/2014/main" val="20000"/>
                    </a:ext>
                  </a:extLst>
                </a:gridCol>
                <a:gridCol w="42672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tblGrid>
              <a:tr h="500185">
                <a:tc>
                  <a:txBody>
                    <a:bodyPr/>
                    <a:lstStyle/>
                    <a:p>
                      <a:r>
                        <a:rPr lang="en-IN" dirty="0">
                          <a:latin typeface="Cambria" panose="02040503050406030204" pitchFamily="18" charset="0"/>
                          <a:ea typeface="Cambria" panose="02040503050406030204" pitchFamily="18" charset="0"/>
                        </a:rPr>
                        <a:t>Part </a:t>
                      </a:r>
                    </a:p>
                  </a:txBody>
                  <a:tcPr/>
                </a:tc>
                <a:tc>
                  <a:txBody>
                    <a:bodyPr/>
                    <a:lstStyle/>
                    <a:p>
                      <a:r>
                        <a:rPr lang="en-IN" dirty="0">
                          <a:latin typeface="Cambria" panose="02040503050406030204" pitchFamily="18" charset="0"/>
                          <a:ea typeface="Cambria" panose="02040503050406030204" pitchFamily="18" charset="0"/>
                        </a:rPr>
                        <a:t>Description</a:t>
                      </a:r>
                    </a:p>
                  </a:txBody>
                  <a:tcPr/>
                </a:tc>
                <a:tc>
                  <a:txBody>
                    <a:bodyPr/>
                    <a:lstStyle/>
                    <a:p>
                      <a:r>
                        <a:rPr lang="en-IN" dirty="0">
                          <a:latin typeface="Cambria" panose="02040503050406030204" pitchFamily="18" charset="0"/>
                          <a:ea typeface="Cambria" panose="02040503050406030204" pitchFamily="18" charset="0"/>
                        </a:rPr>
                        <a:t>Image</a:t>
                      </a:r>
                    </a:p>
                  </a:txBody>
                  <a:tcPr/>
                </a:tc>
                <a:extLst>
                  <a:ext uri="{0D108BD9-81ED-4DB2-BD59-A6C34878D82A}">
                    <a16:rowId xmlns:a16="http://schemas.microsoft.com/office/drawing/2014/main" val="10000"/>
                  </a:ext>
                </a:extLst>
              </a:tr>
              <a:tr h="1466357">
                <a:tc>
                  <a:txBody>
                    <a:bodyPr/>
                    <a:lstStyle/>
                    <a:p>
                      <a:pPr marL="342900" indent="-342900">
                        <a:buFont typeface="+mj-lt"/>
                        <a:buAutoNum type="arabicPeriod"/>
                      </a:pPr>
                      <a:r>
                        <a:rPr lang="en-IN" b="1" dirty="0">
                          <a:latin typeface="Cambria" panose="02040503050406030204" pitchFamily="18" charset="0"/>
                          <a:ea typeface="Cambria" panose="02040503050406030204" pitchFamily="18" charset="0"/>
                        </a:rPr>
                        <a:t>Base plates</a:t>
                      </a:r>
                    </a:p>
                  </a:txBody>
                  <a:tcPr/>
                </a:tc>
                <a:tc>
                  <a:txBody>
                    <a:bodyPr/>
                    <a:lstStyle/>
                    <a:p>
                      <a:pPr>
                        <a:buFont typeface="Arial" pitchFamily="34" charset="0"/>
                        <a:buChar char="•"/>
                      </a:pPr>
                      <a:r>
                        <a:rPr lang="en-US" sz="1800" kern="1200" dirty="0">
                          <a:solidFill>
                            <a:schemeClr val="tx1"/>
                          </a:solidFill>
                          <a:latin typeface="Cambria" panose="02040503050406030204" pitchFamily="18" charset="0"/>
                          <a:ea typeface="Cambria" panose="02040503050406030204" pitchFamily="18" charset="0"/>
                          <a:cs typeface="+mn-cs"/>
                        </a:rPr>
                        <a:t> Two base plates are made of MS-steel </a:t>
                      </a:r>
                    </a:p>
                    <a:p>
                      <a:pPr>
                        <a:buFont typeface="Arial" pitchFamily="34" charset="0"/>
                        <a:buChar char="•"/>
                      </a:pPr>
                      <a:r>
                        <a:rPr lang="en-US" sz="1800" kern="1200" dirty="0">
                          <a:solidFill>
                            <a:schemeClr val="tx1"/>
                          </a:solidFill>
                          <a:latin typeface="Cambria" panose="02040503050406030204" pitchFamily="18" charset="0"/>
                          <a:ea typeface="Cambria" panose="02040503050406030204" pitchFamily="18" charset="0"/>
                          <a:cs typeface="+mn-cs"/>
                        </a:rPr>
                        <a:t> Bottom-most base plate</a:t>
                      </a:r>
                      <a:r>
                        <a:rPr lang="en-US" sz="1800" kern="1200" baseline="0" dirty="0">
                          <a:solidFill>
                            <a:schemeClr val="tx1"/>
                          </a:solidFill>
                          <a:latin typeface="Cambria" panose="02040503050406030204" pitchFamily="18" charset="0"/>
                          <a:ea typeface="Cambria" panose="02040503050406030204" pitchFamily="18" charset="0"/>
                          <a:cs typeface="+mn-cs"/>
                        </a:rPr>
                        <a:t> </a:t>
                      </a:r>
                      <a:r>
                        <a:rPr lang="en-US" sz="1800" kern="1200" dirty="0">
                          <a:solidFill>
                            <a:schemeClr val="tx1"/>
                          </a:solidFill>
                          <a:latin typeface="Cambria" panose="02040503050406030204" pitchFamily="18" charset="0"/>
                          <a:ea typeface="Cambria" panose="02040503050406030204" pitchFamily="18" charset="0"/>
                          <a:cs typeface="+mn-cs"/>
                        </a:rPr>
                        <a:t>diameter-  48cm </a:t>
                      </a:r>
                    </a:p>
                    <a:p>
                      <a:pPr>
                        <a:buFont typeface="Arial" pitchFamily="34" charset="0"/>
                        <a:buChar char="•"/>
                      </a:pPr>
                      <a:r>
                        <a:rPr lang="en-US" sz="1800" kern="1200" dirty="0">
                          <a:solidFill>
                            <a:schemeClr val="tx1"/>
                          </a:solidFill>
                          <a:latin typeface="Cambria" panose="02040503050406030204" pitchFamily="18" charset="0"/>
                          <a:ea typeface="Cambria" panose="02040503050406030204" pitchFamily="18" charset="0"/>
                          <a:cs typeface="+mn-cs"/>
                        </a:rPr>
                        <a:t> Other plate diameter- 40cm</a:t>
                      </a:r>
                    </a:p>
                    <a:p>
                      <a:pPr>
                        <a:buFont typeface="Arial" pitchFamily="34" charset="0"/>
                        <a:buChar char="•"/>
                      </a:pPr>
                      <a:r>
                        <a:rPr lang="en-US" sz="1800" kern="1200" dirty="0">
                          <a:solidFill>
                            <a:schemeClr val="tx1"/>
                          </a:solidFill>
                          <a:latin typeface="Cambria" panose="02040503050406030204" pitchFamily="18" charset="0"/>
                          <a:ea typeface="Cambria" panose="02040503050406030204" pitchFamily="18" charset="0"/>
                          <a:cs typeface="+mn-cs"/>
                        </a:rPr>
                        <a:t> 3</a:t>
                      </a:r>
                      <a:r>
                        <a:rPr lang="en-US" sz="1800" kern="1200" baseline="0" dirty="0">
                          <a:solidFill>
                            <a:schemeClr val="tx1"/>
                          </a:solidFill>
                          <a:latin typeface="Cambria" panose="02040503050406030204" pitchFamily="18" charset="0"/>
                          <a:ea typeface="Cambria" panose="02040503050406030204" pitchFamily="18" charset="0"/>
                          <a:cs typeface="+mn-cs"/>
                        </a:rPr>
                        <a:t> </a:t>
                      </a:r>
                      <a:r>
                        <a:rPr lang="en-US" sz="1800" kern="1200" dirty="0">
                          <a:solidFill>
                            <a:schemeClr val="tx1"/>
                          </a:solidFill>
                          <a:latin typeface="Cambria" panose="02040503050406030204" pitchFamily="18" charset="0"/>
                          <a:ea typeface="Cambria" panose="02040503050406030204" pitchFamily="18" charset="0"/>
                          <a:cs typeface="+mn-cs"/>
                        </a:rPr>
                        <a:t>base extensions</a:t>
                      </a:r>
                      <a:r>
                        <a:rPr lang="en-US" sz="1800" kern="1200" baseline="0" dirty="0">
                          <a:solidFill>
                            <a:schemeClr val="tx1"/>
                          </a:solidFill>
                          <a:latin typeface="Cambria" panose="02040503050406030204" pitchFamily="18" charset="0"/>
                          <a:ea typeface="Cambria" panose="02040503050406030204" pitchFamily="18" charset="0"/>
                          <a:cs typeface="+mn-cs"/>
                        </a:rPr>
                        <a:t> to maintain stability</a:t>
                      </a:r>
                    </a:p>
                    <a:p>
                      <a:pPr>
                        <a:buFont typeface="Arial" pitchFamily="34" charset="0"/>
                        <a:buChar char="•"/>
                      </a:pPr>
                      <a:endParaRPr lang="en-IN" dirty="0">
                        <a:latin typeface="Cambria" panose="02040503050406030204" pitchFamily="18" charset="0"/>
                        <a:ea typeface="Cambria" panose="02040503050406030204" pitchFamily="18" charset="0"/>
                      </a:endParaRPr>
                    </a:p>
                  </a:txBody>
                  <a:tcPr/>
                </a:tc>
                <a:tc>
                  <a:txBody>
                    <a:bodyPr/>
                    <a:lstStyle/>
                    <a:p>
                      <a:endParaRPr lang="en-IN" dirty="0"/>
                    </a:p>
                  </a:txBody>
                  <a:tcPr/>
                </a:tc>
                <a:extLst>
                  <a:ext uri="{0D108BD9-81ED-4DB2-BD59-A6C34878D82A}">
                    <a16:rowId xmlns:a16="http://schemas.microsoft.com/office/drawing/2014/main" val="10001"/>
                  </a:ext>
                </a:extLst>
              </a:tr>
              <a:tr h="1538658">
                <a:tc>
                  <a:txBody>
                    <a:bodyPr/>
                    <a:lstStyle/>
                    <a:p>
                      <a:r>
                        <a:rPr lang="en-IN" b="1" dirty="0">
                          <a:latin typeface="Cambria" panose="02040503050406030204" pitchFamily="18" charset="0"/>
                          <a:ea typeface="Cambria" panose="02040503050406030204" pitchFamily="18" charset="0"/>
                        </a:rPr>
                        <a:t>2.</a:t>
                      </a:r>
                      <a:r>
                        <a:rPr lang="en-IN" b="1" baseline="0" dirty="0">
                          <a:latin typeface="Cambria" panose="02040503050406030204" pitchFamily="18" charset="0"/>
                          <a:ea typeface="Cambria" panose="02040503050406030204" pitchFamily="18" charset="0"/>
                        </a:rPr>
                        <a:t>    Shaft</a:t>
                      </a:r>
                      <a:endParaRPr lang="en-IN" b="1" dirty="0">
                        <a:latin typeface="Cambria" panose="02040503050406030204" pitchFamily="18" charset="0"/>
                        <a:ea typeface="Cambria" panose="02040503050406030204" pitchFamily="18" charset="0"/>
                      </a:endParaRPr>
                    </a:p>
                  </a:txBody>
                  <a:tcPr/>
                </a:tc>
                <a:tc>
                  <a:txBody>
                    <a:bodyPr/>
                    <a:lstStyle/>
                    <a:p>
                      <a:pPr>
                        <a:buFont typeface="Arial" pitchFamily="34" charset="0"/>
                        <a:buChar char="•"/>
                      </a:pPr>
                      <a:r>
                        <a:rPr lang="en-IN" dirty="0">
                          <a:latin typeface="Cambria" panose="02040503050406030204" pitchFamily="18" charset="0"/>
                          <a:ea typeface="Cambria" panose="02040503050406030204" pitchFamily="18" charset="0"/>
                        </a:rPr>
                        <a:t> Outer</a:t>
                      </a:r>
                      <a:r>
                        <a:rPr lang="en-IN" baseline="0" dirty="0">
                          <a:latin typeface="Cambria" panose="02040503050406030204" pitchFamily="18" charset="0"/>
                          <a:ea typeface="Cambria" panose="02040503050406030204" pitchFamily="18" charset="0"/>
                        </a:rPr>
                        <a:t> hollow shaft diameter- 1.5cm</a:t>
                      </a:r>
                    </a:p>
                    <a:p>
                      <a:pPr>
                        <a:buFont typeface="Arial" pitchFamily="34" charset="0"/>
                        <a:buChar char="•"/>
                      </a:pPr>
                      <a:r>
                        <a:rPr lang="en-IN" baseline="0" dirty="0">
                          <a:latin typeface="Cambria" panose="02040503050406030204" pitchFamily="18" charset="0"/>
                          <a:ea typeface="Cambria" panose="02040503050406030204" pitchFamily="18" charset="0"/>
                        </a:rPr>
                        <a:t> Inner shaft diameter- 1cm</a:t>
                      </a:r>
                    </a:p>
                    <a:p>
                      <a:pPr>
                        <a:buFont typeface="Arial" pitchFamily="34" charset="0"/>
                        <a:buChar char="•"/>
                      </a:pPr>
                      <a:r>
                        <a:rPr lang="en-IN" baseline="0" dirty="0">
                          <a:latin typeface="Cambria" panose="02040503050406030204" pitchFamily="18" charset="0"/>
                          <a:ea typeface="Cambria" panose="02040503050406030204" pitchFamily="18" charset="0"/>
                        </a:rPr>
                        <a:t> Material- Aluminium</a:t>
                      </a:r>
                    </a:p>
                    <a:p>
                      <a:pPr>
                        <a:buFont typeface="Arial" pitchFamily="34" charset="0"/>
                        <a:buChar char="•"/>
                      </a:pPr>
                      <a:r>
                        <a:rPr lang="en-IN" baseline="0" dirty="0">
                          <a:latin typeface="Cambria" panose="02040503050406030204" pitchFamily="18" charset="0"/>
                          <a:ea typeface="Cambria" panose="02040503050406030204" pitchFamily="18" charset="0"/>
                        </a:rPr>
                        <a:t> Shaft has 2 ring magnets(10mm*20mm)</a:t>
                      </a:r>
                      <a:endParaRPr lang="en-IN" dirty="0">
                        <a:latin typeface="Cambria" panose="02040503050406030204" pitchFamily="18" charset="0"/>
                        <a:ea typeface="Cambria" panose="02040503050406030204" pitchFamily="18" charset="0"/>
                      </a:endParaRPr>
                    </a:p>
                  </a:txBody>
                  <a:tcPr/>
                </a:tc>
                <a:tc>
                  <a:txBody>
                    <a:bodyPr/>
                    <a:lstStyle/>
                    <a:p>
                      <a:endParaRPr lang="en-IN" dirty="0"/>
                    </a:p>
                  </a:txBody>
                  <a:tcPr/>
                </a:tc>
                <a:extLst>
                  <a:ext uri="{0D108BD9-81ED-4DB2-BD59-A6C34878D82A}">
                    <a16:rowId xmlns:a16="http://schemas.microsoft.com/office/drawing/2014/main" val="10002"/>
                  </a:ext>
                </a:extLst>
              </a:tr>
              <a:tr h="1640681">
                <a:tc>
                  <a:txBody>
                    <a:bodyPr/>
                    <a:lstStyle/>
                    <a:p>
                      <a:r>
                        <a:rPr lang="en-IN" b="1" dirty="0">
                          <a:latin typeface="Cambria" panose="02040503050406030204" pitchFamily="18" charset="0"/>
                          <a:ea typeface="Cambria" panose="02040503050406030204" pitchFamily="18" charset="0"/>
                        </a:rPr>
                        <a:t>3.  Blades</a:t>
                      </a:r>
                    </a:p>
                  </a:txBody>
                  <a:tcPr/>
                </a:tc>
                <a:tc>
                  <a:txBody>
                    <a:bodyPr/>
                    <a:lstStyle/>
                    <a:p>
                      <a:pPr>
                        <a:buFont typeface="Arial" pitchFamily="34" charset="0"/>
                        <a:buChar char="•"/>
                      </a:pPr>
                      <a:r>
                        <a:rPr lang="en-IN" dirty="0">
                          <a:latin typeface="Cambria" panose="02040503050406030204" pitchFamily="18" charset="0"/>
                          <a:ea typeface="Cambria" panose="02040503050406030204" pitchFamily="18" charset="0"/>
                        </a:rPr>
                        <a:t> Number of blades-</a:t>
                      </a:r>
                      <a:r>
                        <a:rPr lang="en-IN" baseline="0" dirty="0">
                          <a:latin typeface="Cambria" panose="02040503050406030204" pitchFamily="18" charset="0"/>
                          <a:ea typeface="Cambria" panose="02040503050406030204" pitchFamily="18" charset="0"/>
                        </a:rPr>
                        <a:t> 3 blades</a:t>
                      </a:r>
                    </a:p>
                    <a:p>
                      <a:pPr>
                        <a:buFont typeface="Arial" pitchFamily="34" charset="0"/>
                        <a:buChar char="•"/>
                      </a:pPr>
                      <a:r>
                        <a:rPr lang="en-IN" baseline="0" dirty="0">
                          <a:latin typeface="Cambria" panose="02040503050406030204" pitchFamily="18" charset="0"/>
                          <a:ea typeface="Cambria" panose="02040503050406030204" pitchFamily="18" charset="0"/>
                        </a:rPr>
                        <a:t> Thickness of each blade- 5mm obtained by grinding 12mm thickness plate</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800" kern="1200" dirty="0">
                          <a:solidFill>
                            <a:schemeClr val="tx1"/>
                          </a:solidFill>
                          <a:latin typeface="Cambria" panose="02040503050406030204" pitchFamily="18" charset="0"/>
                          <a:ea typeface="Cambria" panose="02040503050406030204" pitchFamily="18" charset="0"/>
                          <a:cs typeface="+mn-cs"/>
                        </a:rPr>
                        <a:t> Blades are then twisted by fixing one of the ends to a vice and using a wrench.</a:t>
                      </a:r>
                      <a:endParaRPr lang="en-IN" baseline="0" dirty="0">
                        <a:latin typeface="Cambria" panose="02040503050406030204" pitchFamily="18" charset="0"/>
                        <a:ea typeface="Cambria" panose="02040503050406030204" pitchFamily="18" charset="0"/>
                      </a:endParaRPr>
                    </a:p>
                  </a:txBody>
                  <a:tcPr/>
                </a:tc>
                <a:tc>
                  <a:txBody>
                    <a:bodyPr/>
                    <a:lstStyle/>
                    <a:p>
                      <a:endParaRPr lang="en-IN" dirty="0"/>
                    </a:p>
                  </a:txBody>
                  <a:tcPr/>
                </a:tc>
                <a:extLst>
                  <a:ext uri="{0D108BD9-81ED-4DB2-BD59-A6C34878D82A}">
                    <a16:rowId xmlns:a16="http://schemas.microsoft.com/office/drawing/2014/main" val="10003"/>
                  </a:ext>
                </a:extLst>
              </a:tr>
            </a:tbl>
          </a:graphicData>
        </a:graphic>
      </p:graphicFrame>
      <p:pic>
        <p:nvPicPr>
          <p:cNvPr id="6" name="Picture 5" descr="IMG-20190416-WA0020"/>
          <p:cNvPicPr/>
          <p:nvPr/>
        </p:nvPicPr>
        <p:blipFill>
          <a:blip r:embed="rId2" cstate="print"/>
          <a:srcRect/>
          <a:stretch>
            <a:fillRect/>
          </a:stretch>
        </p:blipFill>
        <p:spPr bwMode="auto">
          <a:xfrm>
            <a:off x="6781800" y="1600200"/>
            <a:ext cx="1905000" cy="1295400"/>
          </a:xfrm>
          <a:prstGeom prst="rect">
            <a:avLst/>
          </a:prstGeom>
          <a:noFill/>
          <a:ln w="9525">
            <a:noFill/>
            <a:miter lim="800000"/>
            <a:headEnd/>
            <a:tailEnd/>
          </a:ln>
        </p:spPr>
      </p:pic>
      <p:pic>
        <p:nvPicPr>
          <p:cNvPr id="7" name="Picture 6"/>
          <p:cNvPicPr/>
          <p:nvPr/>
        </p:nvPicPr>
        <p:blipFill>
          <a:blip r:embed="rId3" cstate="print"/>
          <a:srcRect/>
          <a:stretch>
            <a:fillRect/>
          </a:stretch>
        </p:blipFill>
        <p:spPr bwMode="auto">
          <a:xfrm>
            <a:off x="6858000" y="3048000"/>
            <a:ext cx="1905000" cy="1296000"/>
          </a:xfrm>
          <a:prstGeom prst="rect">
            <a:avLst/>
          </a:prstGeom>
          <a:noFill/>
        </p:spPr>
      </p:pic>
      <p:pic>
        <p:nvPicPr>
          <p:cNvPr id="8" name="Picture 7" descr="IMG-20190416-WA0015"/>
          <p:cNvPicPr/>
          <p:nvPr/>
        </p:nvPicPr>
        <p:blipFill>
          <a:blip r:embed="rId4" cstate="print"/>
          <a:srcRect/>
          <a:stretch>
            <a:fillRect/>
          </a:stretch>
        </p:blipFill>
        <p:spPr bwMode="auto">
          <a:xfrm>
            <a:off x="6858000" y="4648200"/>
            <a:ext cx="1904400" cy="1296000"/>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003259700"/>
              </p:ext>
            </p:extLst>
          </p:nvPr>
        </p:nvGraphicFramePr>
        <p:xfrm>
          <a:off x="457200" y="990600"/>
          <a:ext cx="8305800" cy="5410200"/>
        </p:xfrm>
        <a:graphic>
          <a:graphicData uri="http://schemas.openxmlformats.org/drawingml/2006/table">
            <a:tbl>
              <a:tblPr firstRow="1" bandRow="1">
                <a:tableStyleId>{3B4B98B0-60AC-42C2-AFA5-B58CD77FA1E5}</a:tableStyleId>
              </a:tblPr>
              <a:tblGrid>
                <a:gridCol w="1828800">
                  <a:extLst>
                    <a:ext uri="{9D8B030D-6E8A-4147-A177-3AD203B41FA5}">
                      <a16:colId xmlns:a16="http://schemas.microsoft.com/office/drawing/2014/main" val="20000"/>
                    </a:ext>
                  </a:extLst>
                </a:gridCol>
                <a:gridCol w="4267200">
                  <a:extLst>
                    <a:ext uri="{9D8B030D-6E8A-4147-A177-3AD203B41FA5}">
                      <a16:colId xmlns:a16="http://schemas.microsoft.com/office/drawing/2014/main" val="20001"/>
                    </a:ext>
                  </a:extLst>
                </a:gridCol>
                <a:gridCol w="2209800">
                  <a:extLst>
                    <a:ext uri="{9D8B030D-6E8A-4147-A177-3AD203B41FA5}">
                      <a16:colId xmlns:a16="http://schemas.microsoft.com/office/drawing/2014/main" val="20002"/>
                    </a:ext>
                  </a:extLst>
                </a:gridCol>
              </a:tblGrid>
              <a:tr h="533400">
                <a:tc>
                  <a:txBody>
                    <a:bodyPr/>
                    <a:lstStyle/>
                    <a:p>
                      <a:r>
                        <a:rPr lang="en-IN" dirty="0">
                          <a:latin typeface="Cambria" panose="02040503050406030204" pitchFamily="18" charset="0"/>
                          <a:ea typeface="Cambria" panose="02040503050406030204" pitchFamily="18" charset="0"/>
                        </a:rPr>
                        <a:t>Part</a:t>
                      </a:r>
                    </a:p>
                  </a:txBody>
                  <a:tcPr/>
                </a:tc>
                <a:tc>
                  <a:txBody>
                    <a:bodyPr/>
                    <a:lstStyle/>
                    <a:p>
                      <a:r>
                        <a:rPr lang="en-IN" dirty="0">
                          <a:latin typeface="Cambria" panose="02040503050406030204" pitchFamily="18" charset="0"/>
                          <a:ea typeface="Cambria" panose="02040503050406030204" pitchFamily="18" charset="0"/>
                        </a:rPr>
                        <a:t>Description</a:t>
                      </a:r>
                    </a:p>
                  </a:txBody>
                  <a:tcPr/>
                </a:tc>
                <a:tc>
                  <a:txBody>
                    <a:bodyPr/>
                    <a:lstStyle/>
                    <a:p>
                      <a:r>
                        <a:rPr lang="en-IN" dirty="0">
                          <a:latin typeface="Cambria" panose="02040503050406030204" pitchFamily="18" charset="0"/>
                          <a:ea typeface="Cambria" panose="02040503050406030204" pitchFamily="18" charset="0"/>
                        </a:rPr>
                        <a:t>Image</a:t>
                      </a:r>
                    </a:p>
                  </a:txBody>
                  <a:tcPr/>
                </a:tc>
                <a:extLst>
                  <a:ext uri="{0D108BD9-81ED-4DB2-BD59-A6C34878D82A}">
                    <a16:rowId xmlns:a16="http://schemas.microsoft.com/office/drawing/2014/main" val="10000"/>
                  </a:ext>
                </a:extLst>
              </a:tr>
              <a:tr h="1879875">
                <a:tc>
                  <a:txBody>
                    <a:bodyPr/>
                    <a:lstStyle/>
                    <a:p>
                      <a:r>
                        <a:rPr lang="en-IN" b="1" dirty="0">
                          <a:latin typeface="Cambria" panose="02040503050406030204" pitchFamily="18" charset="0"/>
                          <a:ea typeface="Cambria" panose="02040503050406030204" pitchFamily="18" charset="0"/>
                        </a:rPr>
                        <a:t>4. Blade Shaft Connectors</a:t>
                      </a:r>
                    </a:p>
                  </a:txBody>
                  <a:tcPr/>
                </a:tc>
                <a:tc>
                  <a:txBody>
                    <a:bodyPr/>
                    <a:lstStyle/>
                    <a:p>
                      <a:pPr>
                        <a:buFont typeface="Arial" pitchFamily="34" charset="0"/>
                        <a:buChar char="•"/>
                      </a:pPr>
                      <a:r>
                        <a:rPr lang="en-US" sz="1800" kern="1200" dirty="0">
                          <a:solidFill>
                            <a:schemeClr val="tx1"/>
                          </a:solidFill>
                          <a:latin typeface="Cambria" panose="02040503050406030204" pitchFamily="18" charset="0"/>
                          <a:ea typeface="Cambria" panose="02040503050406030204" pitchFamily="18" charset="0"/>
                          <a:cs typeface="+mn-cs"/>
                        </a:rPr>
                        <a:t>Aluminium used for the six radial connecting arms</a:t>
                      </a:r>
                    </a:p>
                    <a:p>
                      <a:pPr>
                        <a:buFont typeface="Arial" pitchFamily="34" charset="0"/>
                        <a:buChar char="•"/>
                      </a:pPr>
                      <a:r>
                        <a:rPr lang="en-US" sz="1800" kern="1200" dirty="0">
                          <a:solidFill>
                            <a:schemeClr val="tx1"/>
                          </a:solidFill>
                          <a:latin typeface="Cambria" panose="02040503050406030204" pitchFamily="18" charset="0"/>
                          <a:ea typeface="Cambria" panose="02040503050406030204" pitchFamily="18" charset="0"/>
                          <a:cs typeface="+mn-cs"/>
                        </a:rPr>
                        <a:t> Provide a means to mount the blades with the centre shaft</a:t>
                      </a:r>
                    </a:p>
                    <a:p>
                      <a:pPr>
                        <a:buFont typeface="Arial" pitchFamily="34" charset="0"/>
                        <a:buChar char="•"/>
                      </a:pPr>
                      <a:r>
                        <a:rPr lang="en-US" sz="1800" kern="1200" dirty="0">
                          <a:solidFill>
                            <a:schemeClr val="tx1"/>
                          </a:solidFill>
                          <a:latin typeface="Cambria" panose="02040503050406030204" pitchFamily="18" charset="0"/>
                          <a:ea typeface="Cambria" panose="02040503050406030204" pitchFamily="18" charset="0"/>
                          <a:cs typeface="+mn-cs"/>
                        </a:rPr>
                        <a:t> </a:t>
                      </a:r>
                      <a:r>
                        <a:rPr lang="en-US" sz="1800" kern="1200" dirty="0" err="1">
                          <a:solidFill>
                            <a:schemeClr val="tx1"/>
                          </a:solidFill>
                          <a:latin typeface="Cambria" panose="02040503050406030204" pitchFamily="18" charset="0"/>
                          <a:ea typeface="Cambria" panose="02040503050406030204" pitchFamily="18" charset="0"/>
                          <a:cs typeface="+mn-cs"/>
                        </a:rPr>
                        <a:t>Tig</a:t>
                      </a:r>
                      <a:r>
                        <a:rPr lang="en-US" sz="1800" kern="1200" dirty="0">
                          <a:solidFill>
                            <a:schemeClr val="tx1"/>
                          </a:solidFill>
                          <a:latin typeface="Cambria" panose="02040503050406030204" pitchFamily="18" charset="0"/>
                          <a:ea typeface="Cambria" panose="02040503050406030204" pitchFamily="18" charset="0"/>
                          <a:cs typeface="+mn-cs"/>
                        </a:rPr>
                        <a:t>- welding is performed to keep the blades in-tact with the connectors</a:t>
                      </a:r>
                      <a:endParaRPr lang="en-IN" dirty="0">
                        <a:latin typeface="Cambria" panose="02040503050406030204" pitchFamily="18" charset="0"/>
                        <a:ea typeface="Cambria" panose="02040503050406030204" pitchFamily="18" charset="0"/>
                      </a:endParaRPr>
                    </a:p>
                  </a:txBody>
                  <a:tcPr/>
                </a:tc>
                <a:tc>
                  <a:txBody>
                    <a:bodyPr/>
                    <a:lstStyle/>
                    <a:p>
                      <a:endParaRPr lang="en-IN" dirty="0"/>
                    </a:p>
                  </a:txBody>
                  <a:tcPr/>
                </a:tc>
                <a:extLst>
                  <a:ext uri="{0D108BD9-81ED-4DB2-BD59-A6C34878D82A}">
                    <a16:rowId xmlns:a16="http://schemas.microsoft.com/office/drawing/2014/main" val="10001"/>
                  </a:ext>
                </a:extLst>
              </a:tr>
              <a:tr h="1467792">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IN" b="1" dirty="0">
                          <a:latin typeface="Cambria" panose="02040503050406030204" pitchFamily="18" charset="0"/>
                          <a:ea typeface="Cambria" panose="02040503050406030204" pitchFamily="18" charset="0"/>
                        </a:rPr>
                        <a:t>5.</a:t>
                      </a:r>
                      <a:r>
                        <a:rPr lang="en-IN" dirty="0">
                          <a:latin typeface="Cambria" panose="02040503050406030204" pitchFamily="18" charset="0"/>
                          <a:ea typeface="Cambria" panose="02040503050406030204" pitchFamily="18" charset="0"/>
                        </a:rPr>
                        <a:t> </a:t>
                      </a:r>
                      <a:r>
                        <a:rPr lang="en-US" sz="1800" b="1" kern="1200" dirty="0">
                          <a:solidFill>
                            <a:schemeClr val="tx1"/>
                          </a:solidFill>
                          <a:latin typeface="Cambria" panose="02040503050406030204" pitchFamily="18" charset="0"/>
                          <a:ea typeface="Cambria" panose="02040503050406030204" pitchFamily="18" charset="0"/>
                          <a:cs typeface="+mn-cs"/>
                        </a:rPr>
                        <a:t>Neodymium magnets</a:t>
                      </a:r>
                      <a:endParaRPr lang="en-IN" sz="1800" b="1" kern="1200" dirty="0">
                        <a:solidFill>
                          <a:schemeClr val="tx1"/>
                        </a:solidFill>
                        <a:latin typeface="Cambria" panose="02040503050406030204" pitchFamily="18" charset="0"/>
                        <a:ea typeface="Cambria" panose="02040503050406030204" pitchFamily="18" charset="0"/>
                        <a:cs typeface="+mn-cs"/>
                      </a:endParaRPr>
                    </a:p>
                    <a:p>
                      <a:endParaRPr lang="en-IN" dirty="0">
                        <a:latin typeface="Cambria" panose="02040503050406030204" pitchFamily="18" charset="0"/>
                        <a:ea typeface="Cambria" panose="02040503050406030204" pitchFamily="18" charset="0"/>
                      </a:endParaRPr>
                    </a:p>
                  </a:txBody>
                  <a:tcPr/>
                </a:tc>
                <a:tc>
                  <a:txBody>
                    <a:bodyPr/>
                    <a:lstStyle/>
                    <a:p>
                      <a:pPr>
                        <a:buFont typeface="Arial" pitchFamily="34" charset="0"/>
                        <a:buChar char="•"/>
                      </a:pPr>
                      <a:r>
                        <a:rPr lang="en-IN" dirty="0">
                          <a:latin typeface="Cambria" panose="02040503050406030204" pitchFamily="18" charset="0"/>
                          <a:ea typeface="Cambria" panose="02040503050406030204" pitchFamily="18" charset="0"/>
                        </a:rPr>
                        <a:t> </a:t>
                      </a:r>
                      <a:r>
                        <a:rPr lang="en-US" sz="1800" kern="1200" dirty="0">
                          <a:solidFill>
                            <a:schemeClr val="tx1"/>
                          </a:solidFill>
                          <a:latin typeface="Cambria" panose="02040503050406030204" pitchFamily="18" charset="0"/>
                          <a:ea typeface="Cambria" panose="02040503050406030204" pitchFamily="18" charset="0"/>
                          <a:cs typeface="+mn-cs"/>
                        </a:rPr>
                        <a:t>Eight neodymium magnets are provided on either side of the base plates</a:t>
                      </a:r>
                    </a:p>
                    <a:p>
                      <a:pPr>
                        <a:buFont typeface="Arial" pitchFamily="34" charset="0"/>
                        <a:buChar char="•"/>
                      </a:pPr>
                      <a:r>
                        <a:rPr lang="en-US" sz="1800" kern="1200" dirty="0">
                          <a:solidFill>
                            <a:schemeClr val="tx1"/>
                          </a:solidFill>
                          <a:latin typeface="Cambria" panose="02040503050406030204" pitchFamily="18" charset="0"/>
                          <a:ea typeface="Cambria" panose="02040503050406030204" pitchFamily="18" charset="0"/>
                          <a:cs typeface="+mn-cs"/>
                        </a:rPr>
                        <a:t> The neodymium magnets are installed to provide the extra torque inspired by maglev magnetic train levitation</a:t>
                      </a:r>
                      <a:endParaRPr lang="en-IN" dirty="0">
                        <a:latin typeface="Cambria" panose="02040503050406030204" pitchFamily="18" charset="0"/>
                        <a:ea typeface="Cambria" panose="02040503050406030204" pitchFamily="18" charset="0"/>
                      </a:endParaRPr>
                    </a:p>
                  </a:txBody>
                  <a:tcPr/>
                </a:tc>
                <a:tc>
                  <a:txBody>
                    <a:bodyPr/>
                    <a:lstStyle/>
                    <a:p>
                      <a:endParaRPr lang="en-IN" dirty="0"/>
                    </a:p>
                  </a:txBody>
                  <a:tcPr/>
                </a:tc>
                <a:extLst>
                  <a:ext uri="{0D108BD9-81ED-4DB2-BD59-A6C34878D82A}">
                    <a16:rowId xmlns:a16="http://schemas.microsoft.com/office/drawing/2014/main" val="10002"/>
                  </a:ext>
                </a:extLst>
              </a:tr>
              <a:tr h="1529133">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IN" b="1" dirty="0">
                          <a:latin typeface="Cambria" panose="02040503050406030204" pitchFamily="18" charset="0"/>
                          <a:ea typeface="Cambria" panose="02040503050406030204" pitchFamily="18" charset="0"/>
                        </a:rPr>
                        <a:t>6. </a:t>
                      </a:r>
                      <a:r>
                        <a:rPr lang="en-US" sz="1800" b="1" kern="1200" dirty="0">
                          <a:solidFill>
                            <a:schemeClr val="tx1"/>
                          </a:solidFill>
                          <a:latin typeface="Cambria" panose="02040503050406030204" pitchFamily="18" charset="0"/>
                          <a:ea typeface="Cambria" panose="02040503050406030204" pitchFamily="18" charset="0"/>
                          <a:cs typeface="+mn-cs"/>
                        </a:rPr>
                        <a:t>Deflectors</a:t>
                      </a:r>
                      <a:endParaRPr lang="en-IN" sz="1800" b="1" kern="1200" dirty="0">
                        <a:solidFill>
                          <a:schemeClr val="tx1"/>
                        </a:solidFill>
                        <a:latin typeface="Cambria" panose="02040503050406030204" pitchFamily="18" charset="0"/>
                        <a:ea typeface="Cambria" panose="02040503050406030204" pitchFamily="18" charset="0"/>
                        <a:cs typeface="+mn-cs"/>
                      </a:endParaRPr>
                    </a:p>
                    <a:p>
                      <a:endParaRPr lang="en-IN" dirty="0">
                        <a:latin typeface="Cambria" panose="02040503050406030204" pitchFamily="18" charset="0"/>
                        <a:ea typeface="Cambria" panose="02040503050406030204" pitchFamily="18" charset="0"/>
                      </a:endParaRPr>
                    </a:p>
                  </a:txBody>
                  <a:tcPr/>
                </a:tc>
                <a:tc>
                  <a:txBody>
                    <a:bodyPr/>
                    <a:lstStyle/>
                    <a:p>
                      <a:pPr>
                        <a:buFont typeface="Arial" pitchFamily="34" charset="0"/>
                        <a:buChar char="•"/>
                      </a:pPr>
                      <a:r>
                        <a:rPr lang="en-IN" dirty="0">
                          <a:latin typeface="Cambria" panose="02040503050406030204" pitchFamily="18" charset="0"/>
                          <a:ea typeface="Cambria" panose="02040503050406030204" pitchFamily="18" charset="0"/>
                        </a:rPr>
                        <a:t> </a:t>
                      </a:r>
                      <a:r>
                        <a:rPr lang="en-US" sz="1800" kern="1200" dirty="0">
                          <a:solidFill>
                            <a:schemeClr val="tx1"/>
                          </a:solidFill>
                          <a:latin typeface="Cambria" panose="02040503050406030204" pitchFamily="18" charset="0"/>
                          <a:ea typeface="Cambria" panose="02040503050406030204" pitchFamily="18" charset="0"/>
                          <a:cs typeface="+mn-cs"/>
                        </a:rPr>
                        <a:t>Two deflectors are used for self-staring of the turbine at low wind speeds.</a:t>
                      </a:r>
                    </a:p>
                    <a:p>
                      <a:pPr>
                        <a:buFont typeface="Arial" pitchFamily="34" charset="0"/>
                        <a:buChar char="•"/>
                      </a:pPr>
                      <a:r>
                        <a:rPr lang="en-US" sz="1800" kern="1200" dirty="0">
                          <a:solidFill>
                            <a:schemeClr val="tx1"/>
                          </a:solidFill>
                          <a:latin typeface="Cambria" panose="02040503050406030204" pitchFamily="18" charset="0"/>
                          <a:ea typeface="Cambria" panose="02040503050406030204" pitchFamily="18" charset="0"/>
                          <a:cs typeface="+mn-cs"/>
                        </a:rPr>
                        <a:t> Sheet metal is made into a hemispherical shape</a:t>
                      </a:r>
                      <a:endParaRPr lang="en-IN" dirty="0">
                        <a:latin typeface="Cambria" panose="02040503050406030204" pitchFamily="18" charset="0"/>
                        <a:ea typeface="Cambria" panose="02040503050406030204" pitchFamily="18" charset="0"/>
                      </a:endParaRPr>
                    </a:p>
                  </a:txBody>
                  <a:tcPr/>
                </a:tc>
                <a:tc>
                  <a:txBody>
                    <a:bodyPr/>
                    <a:lstStyle/>
                    <a:p>
                      <a:endParaRPr lang="en-IN" dirty="0"/>
                    </a:p>
                  </a:txBody>
                  <a:tcPr/>
                </a:tc>
                <a:extLst>
                  <a:ext uri="{0D108BD9-81ED-4DB2-BD59-A6C34878D82A}">
                    <a16:rowId xmlns:a16="http://schemas.microsoft.com/office/drawing/2014/main" val="10003"/>
                  </a:ext>
                </a:extLst>
              </a:tr>
            </a:tbl>
          </a:graphicData>
        </a:graphic>
      </p:graphicFrame>
      <p:pic>
        <p:nvPicPr>
          <p:cNvPr id="4" name="Picture 3" descr="IMG-20190416-WA0022"/>
          <p:cNvPicPr/>
          <p:nvPr/>
        </p:nvPicPr>
        <p:blipFill>
          <a:blip r:embed="rId2" cstate="print"/>
          <a:srcRect/>
          <a:stretch>
            <a:fillRect/>
          </a:stretch>
        </p:blipFill>
        <p:spPr bwMode="auto">
          <a:xfrm>
            <a:off x="6781800" y="1752600"/>
            <a:ext cx="1904400" cy="1296000"/>
          </a:xfrm>
          <a:prstGeom prst="rect">
            <a:avLst/>
          </a:prstGeom>
          <a:noFill/>
          <a:ln w="9525">
            <a:noFill/>
            <a:miter lim="800000"/>
            <a:headEnd/>
            <a:tailEnd/>
          </a:ln>
        </p:spPr>
      </p:pic>
      <p:pic>
        <p:nvPicPr>
          <p:cNvPr id="5" name="Picture 4" descr="IMG-20190416-WA0017"/>
          <p:cNvPicPr/>
          <p:nvPr/>
        </p:nvPicPr>
        <p:blipFill>
          <a:blip r:embed="rId3" cstate="print"/>
          <a:srcRect/>
          <a:stretch>
            <a:fillRect/>
          </a:stretch>
        </p:blipFill>
        <p:spPr bwMode="auto">
          <a:xfrm>
            <a:off x="6781800" y="3505200"/>
            <a:ext cx="1904400" cy="1296000"/>
          </a:xfrm>
          <a:prstGeom prst="rect">
            <a:avLst/>
          </a:prstGeom>
          <a:noFill/>
          <a:ln w="9525">
            <a:noFill/>
            <a:miter lim="800000"/>
            <a:headEnd/>
            <a:tailEnd/>
          </a:ln>
        </p:spPr>
      </p:pic>
      <p:pic>
        <p:nvPicPr>
          <p:cNvPr id="6" name="Picture 5" descr="IMG-20190416-WA0014"/>
          <p:cNvPicPr/>
          <p:nvPr/>
        </p:nvPicPr>
        <p:blipFill>
          <a:blip r:embed="rId4" cstate="print"/>
          <a:srcRect/>
          <a:stretch>
            <a:fillRect/>
          </a:stretch>
        </p:blipFill>
        <p:spPr bwMode="auto">
          <a:xfrm>
            <a:off x="6781800" y="5029200"/>
            <a:ext cx="1904400" cy="1143600"/>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6200"/>
            <a:ext cx="9144000" cy="584775"/>
          </a:xfrm>
          <a:prstGeom prst="rect">
            <a:avLst/>
          </a:prstGeom>
          <a:noFill/>
        </p:spPr>
        <p:txBody>
          <a:bodyPr wrap="square" lIns="91440" tIns="45720" rIns="91440" bIns="45720">
            <a:spAutoFit/>
          </a:bodyPr>
          <a:lstStyle/>
          <a:p>
            <a:pPr algn="ctr"/>
            <a:r>
              <a:rPr lang="en-US" sz="3200" b="1" cap="none" spc="0" dirty="0">
                <a:ln w="10541" cmpd="sng">
                  <a:noFill/>
                  <a:prstDash val="solid"/>
                </a:ln>
                <a:solidFill>
                  <a:srgbClr val="C00000"/>
                </a:solidFill>
                <a:effectLst/>
                <a:latin typeface="Bodoni MT Black" pitchFamily="18" charset="0"/>
              </a:rPr>
              <a:t>Contents</a:t>
            </a:r>
          </a:p>
        </p:txBody>
      </p:sp>
      <p:sp>
        <p:nvSpPr>
          <p:cNvPr id="4" name="TextBox 3"/>
          <p:cNvSpPr txBox="1"/>
          <p:nvPr/>
        </p:nvSpPr>
        <p:spPr>
          <a:xfrm>
            <a:off x="1295400" y="1219200"/>
            <a:ext cx="6324600" cy="4893647"/>
          </a:xfrm>
          <a:prstGeom prst="rect">
            <a:avLst/>
          </a:prstGeom>
          <a:noFill/>
        </p:spPr>
        <p:txBody>
          <a:bodyPr wrap="square" rtlCol="0">
            <a:spAutoFit/>
          </a:bodyPr>
          <a:lstStyle/>
          <a:p>
            <a:pPr>
              <a:buFont typeface="Cambria" pitchFamily="18" charset="0"/>
              <a:buChar char="₪"/>
            </a:pPr>
            <a:r>
              <a:rPr lang="en-US" sz="2400" b="1" dirty="0">
                <a:ln w="10541" cmpd="sng">
                  <a:noFill/>
                  <a:prstDash val="solid"/>
                </a:ln>
                <a:solidFill>
                  <a:srgbClr val="002060"/>
                </a:solidFill>
                <a:latin typeface="Cambria" pitchFamily="18" charset="0"/>
              </a:rPr>
              <a:t> Problem Statement</a:t>
            </a:r>
          </a:p>
          <a:p>
            <a:pPr>
              <a:buFont typeface="Cambria" pitchFamily="18" charset="0"/>
              <a:buChar char="₪"/>
            </a:pPr>
            <a:r>
              <a:rPr lang="en-US" sz="2400" b="1" dirty="0">
                <a:ln w="10541" cmpd="sng">
                  <a:noFill/>
                  <a:prstDash val="solid"/>
                </a:ln>
                <a:solidFill>
                  <a:srgbClr val="002060"/>
                </a:solidFill>
                <a:latin typeface="Cambria" pitchFamily="18" charset="0"/>
              </a:rPr>
              <a:t> Objective</a:t>
            </a:r>
          </a:p>
          <a:p>
            <a:pPr>
              <a:buFont typeface="Cambria" pitchFamily="18" charset="0"/>
              <a:buChar char="₪"/>
            </a:pPr>
            <a:r>
              <a:rPr lang="en-US" sz="2400" b="1" dirty="0">
                <a:ln w="10541" cmpd="sng">
                  <a:noFill/>
                  <a:prstDash val="solid"/>
                </a:ln>
                <a:solidFill>
                  <a:srgbClr val="002060"/>
                </a:solidFill>
                <a:latin typeface="Cambria" pitchFamily="18" charset="0"/>
              </a:rPr>
              <a:t> Literature Surveys &amp; Summary</a:t>
            </a:r>
          </a:p>
          <a:p>
            <a:pPr>
              <a:buFont typeface="Cambria" pitchFamily="18" charset="0"/>
              <a:buChar char="₪"/>
            </a:pPr>
            <a:r>
              <a:rPr lang="en-US" sz="2400" b="1" dirty="0">
                <a:ln w="10541" cmpd="sng">
                  <a:noFill/>
                  <a:prstDash val="solid"/>
                </a:ln>
                <a:solidFill>
                  <a:srgbClr val="002060"/>
                </a:solidFill>
                <a:latin typeface="Cambria" pitchFamily="18" charset="0"/>
              </a:rPr>
              <a:t> Material Selection</a:t>
            </a:r>
          </a:p>
          <a:p>
            <a:pPr>
              <a:buFont typeface="Cambria" pitchFamily="18" charset="0"/>
              <a:buChar char="₪"/>
            </a:pPr>
            <a:r>
              <a:rPr lang="en-US" sz="2400" b="1" dirty="0">
                <a:ln w="10541" cmpd="sng">
                  <a:noFill/>
                  <a:prstDash val="solid"/>
                </a:ln>
                <a:solidFill>
                  <a:srgbClr val="002060"/>
                </a:solidFill>
                <a:latin typeface="Cambria" pitchFamily="18" charset="0"/>
              </a:rPr>
              <a:t> Design</a:t>
            </a:r>
          </a:p>
          <a:p>
            <a:pPr>
              <a:buFont typeface="Cambria" pitchFamily="18" charset="0"/>
              <a:buChar char="₪"/>
            </a:pPr>
            <a:r>
              <a:rPr lang="en-US" sz="2400" b="1" dirty="0">
                <a:ln w="10541" cmpd="sng">
                  <a:noFill/>
                  <a:prstDash val="solid"/>
                </a:ln>
                <a:solidFill>
                  <a:srgbClr val="002060"/>
                </a:solidFill>
                <a:latin typeface="Cambria" pitchFamily="18" charset="0"/>
              </a:rPr>
              <a:t> Design Specifications</a:t>
            </a:r>
          </a:p>
          <a:p>
            <a:pPr>
              <a:buFont typeface="Cambria" pitchFamily="18" charset="0"/>
              <a:buChar char="₪"/>
            </a:pPr>
            <a:r>
              <a:rPr lang="en-US" sz="2400" b="1" dirty="0">
                <a:ln w="10541" cmpd="sng">
                  <a:noFill/>
                  <a:prstDash val="solid"/>
                </a:ln>
                <a:solidFill>
                  <a:srgbClr val="002060"/>
                </a:solidFill>
                <a:latin typeface="Cambria" pitchFamily="18" charset="0"/>
              </a:rPr>
              <a:t> Design Calculations</a:t>
            </a:r>
          </a:p>
          <a:p>
            <a:pPr>
              <a:buFont typeface="Cambria" pitchFamily="18" charset="0"/>
              <a:buChar char="₪"/>
            </a:pPr>
            <a:r>
              <a:rPr lang="en-US" sz="2400" b="1" dirty="0">
                <a:ln w="10541" cmpd="sng">
                  <a:noFill/>
                  <a:prstDash val="solid"/>
                </a:ln>
                <a:solidFill>
                  <a:srgbClr val="002060"/>
                </a:solidFill>
                <a:latin typeface="Cambria" pitchFamily="18" charset="0"/>
              </a:rPr>
              <a:t> Experimental Results</a:t>
            </a:r>
          </a:p>
          <a:p>
            <a:pPr>
              <a:buFont typeface="Cambria" pitchFamily="18" charset="0"/>
              <a:buChar char="₪"/>
            </a:pPr>
            <a:r>
              <a:rPr lang="en-US" sz="2400" b="1" dirty="0">
                <a:ln w="10541" cmpd="sng">
                  <a:noFill/>
                  <a:prstDash val="solid"/>
                </a:ln>
                <a:solidFill>
                  <a:srgbClr val="002060"/>
                </a:solidFill>
                <a:latin typeface="Cambria" pitchFamily="18" charset="0"/>
              </a:rPr>
              <a:t> Components of Full Scale VAWT</a:t>
            </a:r>
          </a:p>
          <a:p>
            <a:pPr>
              <a:buFont typeface="Cambria" pitchFamily="18" charset="0"/>
              <a:buChar char="₪"/>
            </a:pPr>
            <a:r>
              <a:rPr lang="en-US" sz="2400" b="1" dirty="0">
                <a:ln w="10541" cmpd="sng">
                  <a:noFill/>
                  <a:prstDash val="solid"/>
                </a:ln>
                <a:solidFill>
                  <a:srgbClr val="002060"/>
                </a:solidFill>
                <a:latin typeface="Cambria" pitchFamily="18" charset="0"/>
              </a:rPr>
              <a:t> Concept of Electromagnetic Propulsion</a:t>
            </a:r>
          </a:p>
          <a:p>
            <a:pPr>
              <a:buFont typeface="Cambria" pitchFamily="18" charset="0"/>
              <a:buChar char="₪"/>
            </a:pPr>
            <a:r>
              <a:rPr lang="en-US" sz="2400" b="1" dirty="0">
                <a:ln w="10541" cmpd="sng">
                  <a:noFill/>
                  <a:prstDash val="solid"/>
                </a:ln>
                <a:solidFill>
                  <a:srgbClr val="002060"/>
                </a:solidFill>
                <a:latin typeface="Cambria" pitchFamily="18" charset="0"/>
              </a:rPr>
              <a:t> Future Work</a:t>
            </a:r>
          </a:p>
          <a:p>
            <a:pPr>
              <a:buFont typeface="Cambria" pitchFamily="18" charset="0"/>
              <a:buChar char="₪"/>
            </a:pPr>
            <a:r>
              <a:rPr lang="en-US" sz="2400" b="1" dirty="0">
                <a:ln w="10541" cmpd="sng">
                  <a:noFill/>
                  <a:prstDash val="solid"/>
                </a:ln>
                <a:solidFill>
                  <a:srgbClr val="002060"/>
                </a:solidFill>
                <a:latin typeface="Cambria" pitchFamily="18" charset="0"/>
              </a:rPr>
              <a:t> GANTT Chart</a:t>
            </a:r>
          </a:p>
          <a:p>
            <a:pPr>
              <a:buFont typeface="Cambria" pitchFamily="18" charset="0"/>
              <a:buChar char="₪"/>
            </a:pPr>
            <a:r>
              <a:rPr lang="en-US" sz="2400" b="1" dirty="0">
                <a:ln w="10541" cmpd="sng">
                  <a:noFill/>
                  <a:prstDash val="solid"/>
                </a:ln>
                <a:solidFill>
                  <a:srgbClr val="002060"/>
                </a:solidFill>
                <a:latin typeface="Cambria" pitchFamily="18" charset="0"/>
              </a:rPr>
              <a:t> References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4175296147"/>
              </p:ext>
            </p:extLst>
          </p:nvPr>
        </p:nvGraphicFramePr>
        <p:xfrm>
          <a:off x="457200" y="1066801"/>
          <a:ext cx="8305800" cy="5239580"/>
        </p:xfrm>
        <a:graphic>
          <a:graphicData uri="http://schemas.openxmlformats.org/drawingml/2006/table">
            <a:tbl>
              <a:tblPr firstRow="1" bandRow="1">
                <a:tableStyleId>{3B4B98B0-60AC-42C2-AFA5-B58CD77FA1E5}</a:tableStyleId>
              </a:tblPr>
              <a:tblGrid>
                <a:gridCol w="1828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gridCol w="2362200">
                  <a:extLst>
                    <a:ext uri="{9D8B030D-6E8A-4147-A177-3AD203B41FA5}">
                      <a16:colId xmlns:a16="http://schemas.microsoft.com/office/drawing/2014/main" val="20002"/>
                    </a:ext>
                  </a:extLst>
                </a:gridCol>
              </a:tblGrid>
              <a:tr h="473309">
                <a:tc>
                  <a:txBody>
                    <a:bodyPr/>
                    <a:lstStyle/>
                    <a:p>
                      <a:r>
                        <a:rPr lang="en-IN" dirty="0">
                          <a:latin typeface="Cambria" panose="02040503050406030204" pitchFamily="18" charset="0"/>
                          <a:ea typeface="Cambria" panose="02040503050406030204" pitchFamily="18" charset="0"/>
                        </a:rPr>
                        <a:t>Part</a:t>
                      </a:r>
                    </a:p>
                  </a:txBody>
                  <a:tcPr/>
                </a:tc>
                <a:tc>
                  <a:txBody>
                    <a:bodyPr/>
                    <a:lstStyle/>
                    <a:p>
                      <a:r>
                        <a:rPr lang="en-IN" dirty="0">
                          <a:latin typeface="Cambria" panose="02040503050406030204" pitchFamily="18" charset="0"/>
                          <a:ea typeface="Cambria" panose="02040503050406030204" pitchFamily="18" charset="0"/>
                        </a:rPr>
                        <a:t>Description</a:t>
                      </a:r>
                    </a:p>
                  </a:txBody>
                  <a:tcPr/>
                </a:tc>
                <a:tc>
                  <a:txBody>
                    <a:bodyPr/>
                    <a:lstStyle/>
                    <a:p>
                      <a:r>
                        <a:rPr lang="en-IN" dirty="0">
                          <a:latin typeface="Cambria" panose="02040503050406030204" pitchFamily="18" charset="0"/>
                          <a:ea typeface="Cambria" panose="02040503050406030204" pitchFamily="18" charset="0"/>
                        </a:rPr>
                        <a:t>Image</a:t>
                      </a:r>
                    </a:p>
                  </a:txBody>
                  <a:tcPr/>
                </a:tc>
                <a:extLst>
                  <a:ext uri="{0D108BD9-81ED-4DB2-BD59-A6C34878D82A}">
                    <a16:rowId xmlns:a16="http://schemas.microsoft.com/office/drawing/2014/main" val="10000"/>
                  </a:ext>
                </a:extLst>
              </a:tr>
              <a:tr h="1461074">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IN" b="1" dirty="0">
                          <a:latin typeface="Cambria" panose="02040503050406030204" pitchFamily="18" charset="0"/>
                          <a:ea typeface="Cambria" panose="02040503050406030204" pitchFamily="18" charset="0"/>
                        </a:rPr>
                        <a:t>7.</a:t>
                      </a:r>
                      <a:r>
                        <a:rPr lang="en-US" sz="1800" b="1" kern="1200" dirty="0">
                          <a:solidFill>
                            <a:schemeClr val="tx1"/>
                          </a:solidFill>
                          <a:latin typeface="Cambria" panose="02040503050406030204" pitchFamily="18" charset="0"/>
                          <a:ea typeface="Cambria" panose="02040503050406030204" pitchFamily="18" charset="0"/>
                          <a:cs typeface="+mn-cs"/>
                        </a:rPr>
                        <a:t> Spur gears</a:t>
                      </a:r>
                      <a:endParaRPr lang="en-IN" sz="1800" b="1" kern="1200" dirty="0">
                        <a:solidFill>
                          <a:schemeClr val="tx1"/>
                        </a:solidFill>
                        <a:latin typeface="Cambria" panose="02040503050406030204" pitchFamily="18" charset="0"/>
                        <a:ea typeface="Cambria" panose="02040503050406030204" pitchFamily="18" charset="0"/>
                        <a:cs typeface="+mn-cs"/>
                      </a:endParaRPr>
                    </a:p>
                    <a:p>
                      <a:endParaRPr lang="en-IN" dirty="0">
                        <a:latin typeface="Cambria" panose="02040503050406030204" pitchFamily="18" charset="0"/>
                        <a:ea typeface="Cambria" panose="02040503050406030204" pitchFamily="18" charset="0"/>
                      </a:endParaRPr>
                    </a:p>
                  </a:txBody>
                  <a:tcPr/>
                </a:tc>
                <a:tc>
                  <a:txBody>
                    <a:bodyPr/>
                    <a:lstStyle/>
                    <a:p>
                      <a:pPr>
                        <a:buFont typeface="Arial" pitchFamily="34" charset="0"/>
                        <a:buChar char="•"/>
                      </a:pPr>
                      <a:r>
                        <a:rPr lang="en-US" sz="1800" kern="1200" dirty="0">
                          <a:solidFill>
                            <a:schemeClr val="tx1"/>
                          </a:solidFill>
                          <a:latin typeface="Cambria" panose="02040503050406030204" pitchFamily="18" charset="0"/>
                          <a:ea typeface="Cambria" panose="02040503050406030204" pitchFamily="18" charset="0"/>
                          <a:cs typeface="+mn-cs"/>
                        </a:rPr>
                        <a:t>They are the simplest and most common type of gear</a:t>
                      </a:r>
                    </a:p>
                    <a:p>
                      <a:pPr>
                        <a:buFont typeface="Arial" pitchFamily="34" charset="0"/>
                        <a:buChar char="•"/>
                      </a:pPr>
                      <a:r>
                        <a:rPr lang="en-US" sz="1800" b="1" kern="1200" dirty="0">
                          <a:solidFill>
                            <a:schemeClr val="tx1"/>
                          </a:solidFill>
                          <a:latin typeface="Cambria" panose="02040503050406030204" pitchFamily="18" charset="0"/>
                          <a:ea typeface="Cambria" panose="02040503050406030204" pitchFamily="18" charset="0"/>
                          <a:cs typeface="+mn-cs"/>
                        </a:rPr>
                        <a:t> </a:t>
                      </a:r>
                      <a:r>
                        <a:rPr lang="en-US" sz="1800" kern="1200" dirty="0">
                          <a:solidFill>
                            <a:schemeClr val="tx1"/>
                          </a:solidFill>
                          <a:latin typeface="Cambria" panose="02040503050406030204" pitchFamily="18" charset="0"/>
                          <a:ea typeface="Cambria" panose="02040503050406030204" pitchFamily="18" charset="0"/>
                          <a:cs typeface="+mn-cs"/>
                        </a:rPr>
                        <a:t>The teeth have an in-volute profile </a:t>
                      </a:r>
                      <a:endParaRPr lang="en-IN" b="1" dirty="0">
                        <a:latin typeface="Cambria" panose="02040503050406030204" pitchFamily="18" charset="0"/>
                        <a:ea typeface="Cambria" panose="02040503050406030204" pitchFamily="18" charset="0"/>
                      </a:endParaRPr>
                    </a:p>
                  </a:txBody>
                  <a:tcPr/>
                </a:tc>
                <a:tc>
                  <a:txBody>
                    <a:bodyPr/>
                    <a:lstStyle/>
                    <a:p>
                      <a:endParaRPr lang="en-IN" dirty="0"/>
                    </a:p>
                  </a:txBody>
                  <a:tcPr/>
                </a:tc>
                <a:extLst>
                  <a:ext uri="{0D108BD9-81ED-4DB2-BD59-A6C34878D82A}">
                    <a16:rowId xmlns:a16="http://schemas.microsoft.com/office/drawing/2014/main" val="10001"/>
                  </a:ext>
                </a:extLst>
              </a:tr>
              <a:tr h="1679380">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IN" b="1" dirty="0">
                          <a:latin typeface="Cambria" panose="02040503050406030204" pitchFamily="18" charset="0"/>
                          <a:ea typeface="Cambria" panose="02040503050406030204" pitchFamily="18" charset="0"/>
                        </a:rPr>
                        <a:t>8.</a:t>
                      </a:r>
                      <a:r>
                        <a:rPr lang="en-IN" dirty="0">
                          <a:latin typeface="Cambria" panose="02040503050406030204" pitchFamily="18" charset="0"/>
                          <a:ea typeface="Cambria" panose="02040503050406030204" pitchFamily="18" charset="0"/>
                        </a:rPr>
                        <a:t> </a:t>
                      </a:r>
                      <a:r>
                        <a:rPr lang="en-US" sz="1800" b="1" kern="1200" dirty="0">
                          <a:solidFill>
                            <a:schemeClr val="tx1"/>
                          </a:solidFill>
                          <a:latin typeface="Cambria" panose="02040503050406030204" pitchFamily="18" charset="0"/>
                          <a:ea typeface="Cambria" panose="02040503050406030204" pitchFamily="18" charset="0"/>
                          <a:cs typeface="+mn-cs"/>
                        </a:rPr>
                        <a:t>Bearings and   Nylon cushion</a:t>
                      </a:r>
                      <a:endParaRPr lang="en-IN" sz="1800" b="1" kern="1200" dirty="0">
                        <a:solidFill>
                          <a:schemeClr val="tx1"/>
                        </a:solidFill>
                        <a:latin typeface="Cambria" panose="02040503050406030204" pitchFamily="18" charset="0"/>
                        <a:ea typeface="Cambria" panose="02040503050406030204" pitchFamily="18" charset="0"/>
                        <a:cs typeface="+mn-cs"/>
                      </a:endParaRPr>
                    </a:p>
                    <a:p>
                      <a:endParaRPr lang="en-IN" dirty="0">
                        <a:latin typeface="Cambria" panose="02040503050406030204" pitchFamily="18" charset="0"/>
                        <a:ea typeface="Cambria" panose="02040503050406030204" pitchFamily="18" charset="0"/>
                      </a:endParaRPr>
                    </a:p>
                  </a:txBody>
                  <a:tcPr/>
                </a:tc>
                <a:tc>
                  <a:txBody>
                    <a:bodyPr/>
                    <a:lstStyle/>
                    <a:p>
                      <a:pPr>
                        <a:buFont typeface="Arial" pitchFamily="34" charset="0"/>
                        <a:buChar char="•"/>
                      </a:pPr>
                      <a:r>
                        <a:rPr lang="en-IN" dirty="0">
                          <a:latin typeface="Cambria" panose="02040503050406030204" pitchFamily="18" charset="0"/>
                          <a:ea typeface="Cambria" panose="02040503050406030204" pitchFamily="18" charset="0"/>
                        </a:rPr>
                        <a:t> Rolling</a:t>
                      </a:r>
                      <a:r>
                        <a:rPr lang="en-IN" baseline="0" dirty="0">
                          <a:latin typeface="Cambria" panose="02040503050406030204" pitchFamily="18" charset="0"/>
                          <a:ea typeface="Cambria" panose="02040503050406030204" pitchFamily="18" charset="0"/>
                        </a:rPr>
                        <a:t> element </a:t>
                      </a:r>
                      <a:r>
                        <a:rPr lang="en-US" sz="1800" kern="1200" dirty="0">
                          <a:solidFill>
                            <a:schemeClr val="tx1"/>
                          </a:solidFill>
                          <a:latin typeface="Cambria" panose="02040503050406030204" pitchFamily="18" charset="0"/>
                          <a:ea typeface="Cambria" panose="02040503050406030204" pitchFamily="18" charset="0"/>
                          <a:cs typeface="+mn-cs"/>
                        </a:rPr>
                        <a:t>used to reduce rotational friction and support radial and axial loads</a:t>
                      </a:r>
                    </a:p>
                    <a:p>
                      <a:pPr>
                        <a:buFont typeface="Arial" pitchFamily="34" charset="0"/>
                        <a:buChar char="•"/>
                      </a:pPr>
                      <a:r>
                        <a:rPr lang="en-US" sz="1800" kern="1200" dirty="0">
                          <a:solidFill>
                            <a:schemeClr val="tx1"/>
                          </a:solidFill>
                          <a:latin typeface="Cambria" panose="02040503050406030204" pitchFamily="18" charset="0"/>
                          <a:ea typeface="Cambria" panose="02040503050406030204" pitchFamily="18" charset="0"/>
                          <a:cs typeface="+mn-cs"/>
                        </a:rPr>
                        <a:t> Nylon cushion</a:t>
                      </a:r>
                      <a:r>
                        <a:rPr lang="en-US" sz="1800" kern="1200" baseline="0" dirty="0">
                          <a:solidFill>
                            <a:schemeClr val="tx1"/>
                          </a:solidFill>
                          <a:latin typeface="Cambria" panose="02040503050406030204" pitchFamily="18" charset="0"/>
                          <a:ea typeface="Cambria" panose="02040503050406030204" pitchFamily="18" charset="0"/>
                          <a:cs typeface="+mn-cs"/>
                        </a:rPr>
                        <a:t> </a:t>
                      </a:r>
                      <a:r>
                        <a:rPr lang="en-US" sz="1800" kern="1200" dirty="0">
                          <a:solidFill>
                            <a:schemeClr val="tx1"/>
                          </a:solidFill>
                          <a:latin typeface="Cambria" panose="02040503050406030204" pitchFamily="18" charset="0"/>
                          <a:ea typeface="Cambria" panose="02040503050406030204" pitchFamily="18" charset="0"/>
                          <a:cs typeface="+mn-cs"/>
                        </a:rPr>
                        <a:t>used to prevent the magnetic power beyond second base plate</a:t>
                      </a:r>
                      <a:endParaRPr lang="en-IN" sz="1800" kern="1200" dirty="0">
                        <a:solidFill>
                          <a:schemeClr val="tx1"/>
                        </a:solidFill>
                        <a:latin typeface="Cambria" panose="02040503050406030204" pitchFamily="18" charset="0"/>
                        <a:ea typeface="Cambria" panose="02040503050406030204" pitchFamily="18" charset="0"/>
                        <a:cs typeface="+mn-cs"/>
                      </a:endParaRPr>
                    </a:p>
                  </a:txBody>
                  <a:tcPr/>
                </a:tc>
                <a:tc>
                  <a:txBody>
                    <a:bodyPr/>
                    <a:lstStyle/>
                    <a:p>
                      <a:endParaRPr lang="en-IN" dirty="0"/>
                    </a:p>
                  </a:txBody>
                  <a:tcPr/>
                </a:tc>
                <a:extLst>
                  <a:ext uri="{0D108BD9-81ED-4DB2-BD59-A6C34878D82A}">
                    <a16:rowId xmlns:a16="http://schemas.microsoft.com/office/drawing/2014/main" val="10002"/>
                  </a:ext>
                </a:extLst>
              </a:tr>
              <a:tr h="1567837">
                <a:tc>
                  <a:txBody>
                    <a:bodyPr/>
                    <a:lstStyle/>
                    <a:p>
                      <a:r>
                        <a:rPr lang="en-IN" b="1" dirty="0">
                          <a:latin typeface="Cambria" panose="02040503050406030204" pitchFamily="18" charset="0"/>
                          <a:ea typeface="Cambria" panose="02040503050406030204" pitchFamily="18" charset="0"/>
                        </a:rPr>
                        <a:t>9. Generator</a:t>
                      </a:r>
                    </a:p>
                  </a:txBody>
                  <a:tcPr/>
                </a:tc>
                <a:tc>
                  <a:txBody>
                    <a:bodyPr/>
                    <a:lstStyle/>
                    <a:p>
                      <a:pPr>
                        <a:buFont typeface="Arial" pitchFamily="34" charset="0"/>
                        <a:buChar char="•"/>
                      </a:pPr>
                      <a:r>
                        <a:rPr lang="en-IN" dirty="0">
                          <a:latin typeface="Cambria" panose="02040503050406030204" pitchFamily="18" charset="0"/>
                          <a:ea typeface="Cambria" panose="02040503050406030204" pitchFamily="18" charset="0"/>
                        </a:rPr>
                        <a:t> </a:t>
                      </a:r>
                      <a:r>
                        <a:rPr lang="en-US" sz="1800" kern="1200" dirty="0">
                          <a:solidFill>
                            <a:schemeClr val="tx1"/>
                          </a:solidFill>
                          <a:latin typeface="Cambria" panose="02040503050406030204" pitchFamily="18" charset="0"/>
                          <a:ea typeface="Cambria" panose="02040503050406030204" pitchFamily="18" charset="0"/>
                          <a:cs typeface="+mn-cs"/>
                        </a:rPr>
                        <a:t>Used to convert mechanical energy into electrical power</a:t>
                      </a:r>
                    </a:p>
                    <a:p>
                      <a:r>
                        <a:rPr lang="en-US" sz="1800" kern="1200" dirty="0">
                          <a:solidFill>
                            <a:schemeClr val="tx1"/>
                          </a:solidFill>
                          <a:latin typeface="Cambria" panose="02040503050406030204" pitchFamily="18" charset="0"/>
                          <a:ea typeface="Cambria" panose="02040503050406030204" pitchFamily="18" charset="0"/>
                          <a:cs typeface="+mn-cs"/>
                        </a:rPr>
                        <a:t> The specification of the generator used in our VWAT is 12V-500rpm.</a:t>
                      </a:r>
                      <a:endParaRPr lang="en-IN" sz="1800" kern="1200" dirty="0">
                        <a:solidFill>
                          <a:schemeClr val="tx1"/>
                        </a:solidFill>
                        <a:latin typeface="Cambria" panose="02040503050406030204" pitchFamily="18" charset="0"/>
                        <a:ea typeface="Cambria" panose="02040503050406030204" pitchFamily="18" charset="0"/>
                        <a:cs typeface="+mn-cs"/>
                      </a:endParaRPr>
                    </a:p>
                  </a:txBody>
                  <a:tcPr/>
                </a:tc>
                <a:tc>
                  <a:txBody>
                    <a:bodyPr/>
                    <a:lstStyle/>
                    <a:p>
                      <a:endParaRPr lang="en-IN" dirty="0"/>
                    </a:p>
                  </a:txBody>
                  <a:tcPr/>
                </a:tc>
                <a:extLst>
                  <a:ext uri="{0D108BD9-81ED-4DB2-BD59-A6C34878D82A}">
                    <a16:rowId xmlns:a16="http://schemas.microsoft.com/office/drawing/2014/main" val="10003"/>
                  </a:ext>
                </a:extLst>
              </a:tr>
            </a:tbl>
          </a:graphicData>
        </a:graphic>
      </p:graphicFrame>
      <p:pic>
        <p:nvPicPr>
          <p:cNvPr id="4" name="Picture 3" descr="IMG-20190416-WA0018"/>
          <p:cNvPicPr/>
          <p:nvPr/>
        </p:nvPicPr>
        <p:blipFill>
          <a:blip r:embed="rId2" cstate="print"/>
          <a:srcRect/>
          <a:stretch>
            <a:fillRect/>
          </a:stretch>
        </p:blipFill>
        <p:spPr bwMode="auto">
          <a:xfrm>
            <a:off x="6629400" y="1600200"/>
            <a:ext cx="1904400" cy="1296000"/>
          </a:xfrm>
          <a:prstGeom prst="rect">
            <a:avLst/>
          </a:prstGeom>
          <a:noFill/>
          <a:ln w="9525">
            <a:noFill/>
            <a:miter lim="800000"/>
            <a:headEnd/>
            <a:tailEnd/>
          </a:ln>
        </p:spPr>
      </p:pic>
      <p:pic>
        <p:nvPicPr>
          <p:cNvPr id="5" name="Picture 4" descr="C:\Users\Neela\Downloads\IMG-20190416-WA0011.jpg"/>
          <p:cNvPicPr/>
          <p:nvPr/>
        </p:nvPicPr>
        <p:blipFill>
          <a:blip r:embed="rId3" cstate="print"/>
          <a:srcRect/>
          <a:stretch>
            <a:fillRect/>
          </a:stretch>
        </p:blipFill>
        <p:spPr bwMode="auto">
          <a:xfrm>
            <a:off x="6705600" y="4876800"/>
            <a:ext cx="1904400" cy="1296000"/>
          </a:xfrm>
          <a:prstGeom prst="rect">
            <a:avLst/>
          </a:prstGeom>
          <a:noFill/>
          <a:ln w="9525">
            <a:noFill/>
            <a:miter lim="800000"/>
            <a:headEnd/>
            <a:tailEnd/>
          </a:ln>
        </p:spPr>
      </p:pic>
      <p:pic>
        <p:nvPicPr>
          <p:cNvPr id="6" name="Picture 2" descr="Image result for ball bearing images"/>
          <p:cNvPicPr>
            <a:picLocks noChangeAspect="1" noChangeArrowheads="1"/>
          </p:cNvPicPr>
          <p:nvPr/>
        </p:nvPicPr>
        <p:blipFill>
          <a:blip r:embed="rId4" cstate="print"/>
          <a:srcRect/>
          <a:stretch>
            <a:fillRect/>
          </a:stretch>
        </p:blipFill>
        <p:spPr bwMode="auto">
          <a:xfrm>
            <a:off x="6781800" y="3124200"/>
            <a:ext cx="1904400" cy="1371600"/>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G_20190417_073538340_HDR">
            <a:extLst>
              <a:ext uri="{FF2B5EF4-FFF2-40B4-BE49-F238E27FC236}">
                <a16:creationId xmlns:a16="http://schemas.microsoft.com/office/drawing/2014/main" id="{A502550F-FB62-48ED-9754-029845C884B9}"/>
              </a:ext>
            </a:extLst>
          </p:cNvPr>
          <p:cNvPicPr/>
          <p:nvPr/>
        </p:nvPicPr>
        <p:blipFill>
          <a:blip r:embed="rId2" cstate="print"/>
          <a:srcRect/>
          <a:stretch>
            <a:fillRect/>
          </a:stretch>
        </p:blipFill>
        <p:spPr bwMode="auto">
          <a:xfrm>
            <a:off x="685800" y="1524000"/>
            <a:ext cx="3154045" cy="4192905"/>
          </a:xfrm>
          <a:prstGeom prst="rect">
            <a:avLst/>
          </a:prstGeom>
          <a:noFill/>
          <a:ln w="9525">
            <a:noFill/>
            <a:miter lim="800000"/>
            <a:headEnd/>
            <a:tailEnd/>
          </a:ln>
        </p:spPr>
      </p:pic>
      <p:pic>
        <p:nvPicPr>
          <p:cNvPr id="3" name="Picture 2" descr="IMG_20190417_073731547_HDR">
            <a:extLst>
              <a:ext uri="{FF2B5EF4-FFF2-40B4-BE49-F238E27FC236}">
                <a16:creationId xmlns:a16="http://schemas.microsoft.com/office/drawing/2014/main" id="{F8D8F643-E966-45D8-B105-13E42EA09E10}"/>
              </a:ext>
            </a:extLst>
          </p:cNvPr>
          <p:cNvPicPr/>
          <p:nvPr/>
        </p:nvPicPr>
        <p:blipFill>
          <a:blip r:embed="rId3" cstate="print"/>
          <a:srcRect/>
          <a:stretch>
            <a:fillRect/>
          </a:stretch>
        </p:blipFill>
        <p:spPr bwMode="auto">
          <a:xfrm>
            <a:off x="4724400" y="2216467"/>
            <a:ext cx="3235960" cy="2425065"/>
          </a:xfrm>
          <a:prstGeom prst="rect">
            <a:avLst/>
          </a:prstGeom>
          <a:noFill/>
          <a:ln w="9525">
            <a:noFill/>
            <a:miter lim="800000"/>
            <a:headEnd/>
            <a:tailEnd/>
          </a:ln>
        </p:spPr>
      </p:pic>
      <p:sp>
        <p:nvSpPr>
          <p:cNvPr id="4" name="Rectangle 3">
            <a:extLst>
              <a:ext uri="{FF2B5EF4-FFF2-40B4-BE49-F238E27FC236}">
                <a16:creationId xmlns:a16="http://schemas.microsoft.com/office/drawing/2014/main" id="{14010665-FEEF-45FF-80BC-542C4856B7BB}"/>
              </a:ext>
            </a:extLst>
          </p:cNvPr>
          <p:cNvSpPr/>
          <p:nvPr/>
        </p:nvSpPr>
        <p:spPr>
          <a:xfrm>
            <a:off x="152400" y="950049"/>
            <a:ext cx="1519968" cy="577787"/>
          </a:xfrm>
          <a:prstGeom prst="rect">
            <a:avLst/>
          </a:prstGeom>
        </p:spPr>
        <p:txBody>
          <a:bodyPr wrap="none">
            <a:spAutoFit/>
          </a:bodyPr>
          <a:lstStyle/>
          <a:p>
            <a:pPr marR="0" lvl="1">
              <a:lnSpc>
                <a:spcPct val="150000"/>
              </a:lnSpc>
              <a:spcBef>
                <a:spcPts val="220"/>
              </a:spcBef>
              <a:spcAft>
                <a:spcPts val="0"/>
              </a:spcAft>
              <a:buSzPts val="1400"/>
              <a:tabLst>
                <a:tab pos="405130" algn="l"/>
              </a:tabLst>
            </a:pPr>
            <a:r>
              <a:rPr lang="en-US" sz="2400" b="1" spc="-5" dirty="0">
                <a:solidFill>
                  <a:srgbClr val="1E1D1D"/>
                </a:solidFill>
                <a:latin typeface="Cambria" panose="02040503050406030204" pitchFamily="18" charset="0"/>
                <a:ea typeface="Cambria" panose="02040503050406030204" pitchFamily="18" charset="0"/>
                <a:cs typeface="Calibri" panose="020F0502020204030204" pitchFamily="34" charset="0"/>
              </a:rPr>
              <a:t>Model</a:t>
            </a:r>
            <a:endParaRPr lang="en-US" sz="2400" b="1" spc="-5" dirty="0">
              <a:effectLst/>
              <a:latin typeface="Cambria" panose="02040503050406030204" pitchFamily="18" charset="0"/>
              <a:ea typeface="Cambria" panose="02040503050406030204" pitchFamily="18" charset="0"/>
            </a:endParaRPr>
          </a:p>
        </p:txBody>
      </p:sp>
      <p:sp>
        <p:nvSpPr>
          <p:cNvPr id="5" name="Rectangle 4">
            <a:extLst>
              <a:ext uri="{FF2B5EF4-FFF2-40B4-BE49-F238E27FC236}">
                <a16:creationId xmlns:a16="http://schemas.microsoft.com/office/drawing/2014/main" id="{9C2A9C0A-D3B9-466D-994B-701C752287B8}"/>
              </a:ext>
            </a:extLst>
          </p:cNvPr>
          <p:cNvSpPr/>
          <p:nvPr/>
        </p:nvSpPr>
        <p:spPr>
          <a:xfrm>
            <a:off x="813707" y="5723285"/>
            <a:ext cx="2231380" cy="369332"/>
          </a:xfrm>
          <a:prstGeom prst="rect">
            <a:avLst/>
          </a:prstGeom>
        </p:spPr>
        <p:txBody>
          <a:bodyPr wrap="none">
            <a:spAutoFit/>
          </a:bodyPr>
          <a:lstStyle/>
          <a:p>
            <a:r>
              <a:rPr lang="en-US" b="1" dirty="0">
                <a:latin typeface="Cambria" panose="02040503050406030204" pitchFamily="18" charset="0"/>
                <a:ea typeface="Cambria" panose="02040503050406030204" pitchFamily="18" charset="0"/>
              </a:rPr>
              <a:t>Prototype of VAWT</a:t>
            </a:r>
            <a:endParaRPr lang="en-US" dirty="0">
              <a:latin typeface="Cambria" panose="02040503050406030204" pitchFamily="18" charset="0"/>
              <a:ea typeface="Cambria" panose="02040503050406030204" pitchFamily="18" charset="0"/>
            </a:endParaRPr>
          </a:p>
        </p:txBody>
      </p:sp>
      <p:sp>
        <p:nvSpPr>
          <p:cNvPr id="6" name="Rectangle 5">
            <a:extLst>
              <a:ext uri="{FF2B5EF4-FFF2-40B4-BE49-F238E27FC236}">
                <a16:creationId xmlns:a16="http://schemas.microsoft.com/office/drawing/2014/main" id="{74942A45-3D93-438F-A5F4-0CEB431EDFFF}"/>
              </a:ext>
            </a:extLst>
          </p:cNvPr>
          <p:cNvSpPr/>
          <p:nvPr/>
        </p:nvSpPr>
        <p:spPr>
          <a:xfrm>
            <a:off x="4267200" y="4641532"/>
            <a:ext cx="4572000" cy="369332"/>
          </a:xfrm>
          <a:prstGeom prst="rect">
            <a:avLst/>
          </a:prstGeom>
        </p:spPr>
        <p:txBody>
          <a:bodyPr>
            <a:spAutoFit/>
          </a:bodyPr>
          <a:lstStyle/>
          <a:p>
            <a:pPr algn="ctr"/>
            <a:r>
              <a:rPr lang="en-US" b="1" dirty="0">
                <a:latin typeface="Calibri" panose="020F0502020204030204" pitchFamily="34" charset="0"/>
                <a:ea typeface="Calibri" panose="020F0502020204030204" pitchFamily="34" charset="0"/>
              </a:rPr>
              <a:t>Prototype of Gears and generator  assembly</a:t>
            </a:r>
            <a:endParaRPr lang="en-US" dirty="0"/>
          </a:p>
        </p:txBody>
      </p:sp>
    </p:spTree>
    <p:extLst>
      <p:ext uri="{BB962C8B-B14F-4D97-AF65-F5344CB8AC3E}">
        <p14:creationId xmlns:p14="http://schemas.microsoft.com/office/powerpoint/2010/main" val="3582803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rimmed">
            <a:hlinkClick r:id="" action="ppaction://media"/>
            <a:extLst>
              <a:ext uri="{FF2B5EF4-FFF2-40B4-BE49-F238E27FC236}">
                <a16:creationId xmlns:a16="http://schemas.microsoft.com/office/drawing/2014/main" id="{501B3FF2-4FF1-409F-8938-E355E65FD83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48000" y="152400"/>
            <a:ext cx="3352800" cy="6096000"/>
          </a:xfrm>
          <a:prstGeom prst="rect">
            <a:avLst/>
          </a:prstGeom>
        </p:spPr>
      </p:pic>
    </p:spTree>
    <p:extLst>
      <p:ext uri="{BB962C8B-B14F-4D97-AF65-F5344CB8AC3E}">
        <p14:creationId xmlns:p14="http://schemas.microsoft.com/office/powerpoint/2010/main" val="388950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609600"/>
            <a:ext cx="8229600" cy="1143000"/>
          </a:xfrm>
          <a:prstGeom prst="rect">
            <a:avLst/>
          </a:prstGeom>
        </p:spPr>
        <p:txBody>
          <a:bodyPr>
            <a:normAutofit fontScale="75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3900" b="1" dirty="0">
                <a:ln w="10541" cmpd="sng">
                  <a:noFill/>
                  <a:prstDash val="solid"/>
                </a:ln>
                <a:solidFill>
                  <a:srgbClr val="C00000"/>
                </a:solidFill>
                <a:latin typeface="Bodoni MT Black" pitchFamily="18" charset="0"/>
              </a:rPr>
              <a:t>Concept of Electromagnetic Propulsion</a:t>
            </a:r>
            <a:br>
              <a:rPr kumimoji="0" lang="en-IN" sz="4400" b="1" i="0" u="none" strike="noStrike" kern="1200" cap="none" spc="0" normalizeH="0" baseline="0" noProof="0" dirty="0">
                <a:ln>
                  <a:noFill/>
                </a:ln>
                <a:solidFill>
                  <a:schemeClr val="tx1"/>
                </a:solidFill>
                <a:effectLst/>
                <a:uLnTx/>
                <a:uFillTx/>
                <a:latin typeface="+mj-lt"/>
                <a:ea typeface="+mj-ea"/>
                <a:cs typeface="+mj-cs"/>
              </a:rPr>
            </a:br>
            <a:endParaRPr kumimoji="0" lang="en-IN"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3" name="Picture 2" descr="Image result for maglev train working">
            <a:extLst>
              <a:ext uri="{FF2B5EF4-FFF2-40B4-BE49-F238E27FC236}">
                <a16:creationId xmlns:a16="http://schemas.microsoft.com/office/drawing/2014/main" id="{9CF12C76-1A99-4BAB-9ADB-A87F2E56096F}"/>
              </a:ext>
            </a:extLst>
          </p:cNvPr>
          <p:cNvPicPr/>
          <p:nvPr/>
        </p:nvPicPr>
        <p:blipFill>
          <a:blip r:embed="rId2" cstate="print"/>
          <a:srcRect/>
          <a:stretch>
            <a:fillRect/>
          </a:stretch>
        </p:blipFill>
        <p:spPr bwMode="auto">
          <a:xfrm>
            <a:off x="914400" y="1371600"/>
            <a:ext cx="7128791" cy="4464496"/>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2800" y="533400"/>
            <a:ext cx="2576218" cy="538609"/>
          </a:xfrm>
          <a:prstGeom prst="rect">
            <a:avLst/>
          </a:prstGeom>
        </p:spPr>
        <p:txBody>
          <a:bodyPr wrap="none">
            <a:spAutoFit/>
          </a:bodyPr>
          <a:lstStyle/>
          <a:p>
            <a:pPr algn="ctr"/>
            <a:r>
              <a:rPr lang="en-US" sz="2900" b="1" dirty="0">
                <a:ln w="10541" cmpd="sng">
                  <a:noFill/>
                  <a:prstDash val="solid"/>
                </a:ln>
                <a:solidFill>
                  <a:srgbClr val="C00000"/>
                </a:solidFill>
                <a:latin typeface="Bodoni MT Black" pitchFamily="18" charset="0"/>
              </a:rPr>
              <a:t>Future work</a:t>
            </a:r>
            <a:endParaRPr lang="en-IN" sz="2900" b="1" dirty="0">
              <a:ln w="10541" cmpd="sng">
                <a:noFill/>
                <a:prstDash val="solid"/>
              </a:ln>
              <a:solidFill>
                <a:srgbClr val="C00000"/>
              </a:solidFill>
              <a:latin typeface="Bodoni MT Black" pitchFamily="18" charset="0"/>
            </a:endParaRPr>
          </a:p>
        </p:txBody>
      </p:sp>
      <p:sp>
        <p:nvSpPr>
          <p:cNvPr id="4" name="TextBox 3"/>
          <p:cNvSpPr txBox="1"/>
          <p:nvPr/>
        </p:nvSpPr>
        <p:spPr>
          <a:xfrm>
            <a:off x="685800" y="1524000"/>
            <a:ext cx="7924800" cy="1477328"/>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So, our main focus is to provide economical free and ecologically friendly irrigation of agricultural lands for farmers without any power or fuel consumption. In order to do that we will convert the acquired rotational energy from our VAWT into a linear compressed form to be able to run a sprinkler.</a:t>
            </a:r>
            <a:endParaRPr lang="en-IN" dirty="0">
              <a:latin typeface="Cambria" panose="02040503050406030204" pitchFamily="18" charset="0"/>
              <a:ea typeface="Cambria" panose="02040503050406030204" pitchFamily="18" charset="0"/>
            </a:endParaRPr>
          </a:p>
          <a:p>
            <a:endParaRPr lang="en-IN" dirty="0"/>
          </a:p>
        </p:txBody>
      </p:sp>
      <p:pic>
        <p:nvPicPr>
          <p:cNvPr id="5" name="Picture 4" descr="IMG_20190417_073538340_HDR"/>
          <p:cNvPicPr/>
          <p:nvPr/>
        </p:nvPicPr>
        <p:blipFill>
          <a:blip r:embed="rId2" cstate="print"/>
          <a:srcRect/>
          <a:stretch>
            <a:fillRect/>
          </a:stretch>
        </p:blipFill>
        <p:spPr bwMode="auto">
          <a:xfrm>
            <a:off x="381000" y="3276600"/>
            <a:ext cx="1828800" cy="2438400"/>
          </a:xfrm>
          <a:prstGeom prst="rect">
            <a:avLst/>
          </a:prstGeom>
          <a:noFill/>
          <a:ln w="9525">
            <a:noFill/>
            <a:miter lim="800000"/>
            <a:headEnd/>
            <a:tailEnd/>
          </a:ln>
        </p:spPr>
      </p:pic>
      <p:cxnSp>
        <p:nvCxnSpPr>
          <p:cNvPr id="7" name="Straight Arrow Connector 6"/>
          <p:cNvCxnSpPr/>
          <p:nvPr/>
        </p:nvCxnSpPr>
        <p:spPr>
          <a:xfrm>
            <a:off x="2362200" y="4419600"/>
            <a:ext cx="60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3048000" y="3657600"/>
            <a:ext cx="1752600" cy="14478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9" name="TextBox 8"/>
          <p:cNvSpPr txBox="1"/>
          <p:nvPr/>
        </p:nvSpPr>
        <p:spPr>
          <a:xfrm>
            <a:off x="3276600" y="4191000"/>
            <a:ext cx="1295400" cy="369332"/>
          </a:xfrm>
          <a:prstGeom prst="rect">
            <a:avLst/>
          </a:prstGeom>
          <a:noFill/>
        </p:spPr>
        <p:txBody>
          <a:bodyPr wrap="square" rtlCol="0">
            <a:spAutoFit/>
          </a:bodyPr>
          <a:lstStyle/>
          <a:p>
            <a:pPr algn="ctr"/>
            <a:r>
              <a:rPr lang="en-IN" dirty="0"/>
              <a:t>PUMP</a:t>
            </a:r>
          </a:p>
        </p:txBody>
      </p:sp>
      <p:cxnSp>
        <p:nvCxnSpPr>
          <p:cNvPr id="11" name="Straight Arrow Connector 10"/>
          <p:cNvCxnSpPr/>
          <p:nvPr/>
        </p:nvCxnSpPr>
        <p:spPr>
          <a:xfrm>
            <a:off x="4876800" y="4343400"/>
            <a:ext cx="533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4" name="Picture 2" descr="Related image"/>
          <p:cNvPicPr>
            <a:picLocks noChangeAspect="1" noChangeArrowheads="1"/>
          </p:cNvPicPr>
          <p:nvPr/>
        </p:nvPicPr>
        <p:blipFill>
          <a:blip r:embed="rId3" cstate="print"/>
          <a:srcRect/>
          <a:stretch>
            <a:fillRect/>
          </a:stretch>
        </p:blipFill>
        <p:spPr bwMode="auto">
          <a:xfrm>
            <a:off x="5638800" y="3429000"/>
            <a:ext cx="3124200" cy="1676400"/>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EAD480-04D2-4A92-95AE-D8F1DAA94626}"/>
              </a:ext>
            </a:extLst>
          </p:cNvPr>
          <p:cNvSpPr/>
          <p:nvPr/>
        </p:nvSpPr>
        <p:spPr>
          <a:xfrm>
            <a:off x="457200" y="-64979"/>
            <a:ext cx="9144000" cy="584775"/>
          </a:xfrm>
          <a:prstGeom prst="rect">
            <a:avLst/>
          </a:prstGeom>
          <a:noFill/>
        </p:spPr>
        <p:txBody>
          <a:bodyPr wrap="square" lIns="91440" tIns="45720" rIns="91440" bIns="45720">
            <a:spAutoFit/>
          </a:bodyPr>
          <a:lstStyle/>
          <a:p>
            <a:pPr algn="ctr"/>
            <a:r>
              <a:rPr lang="en-US" sz="3200" b="1" dirty="0">
                <a:ln w="10541" cmpd="sng">
                  <a:noFill/>
                  <a:prstDash val="solid"/>
                </a:ln>
                <a:solidFill>
                  <a:srgbClr val="C00000"/>
                </a:solidFill>
                <a:latin typeface="Bodoni MT Black" pitchFamily="18" charset="0"/>
              </a:rPr>
              <a:t>GANTT Chart</a:t>
            </a:r>
            <a:endParaRPr lang="en-US" sz="3200" b="1" cap="none" spc="0" dirty="0">
              <a:ln w="10541" cmpd="sng">
                <a:noFill/>
                <a:prstDash val="solid"/>
              </a:ln>
              <a:solidFill>
                <a:srgbClr val="C00000"/>
              </a:solidFill>
              <a:effectLst/>
              <a:latin typeface="Bodoni MT Black" pitchFamily="18" charset="0"/>
            </a:endParaRPr>
          </a:p>
        </p:txBody>
      </p:sp>
      <p:pic>
        <p:nvPicPr>
          <p:cNvPr id="4" name="Picture 3">
            <a:extLst>
              <a:ext uri="{FF2B5EF4-FFF2-40B4-BE49-F238E27FC236}">
                <a16:creationId xmlns:a16="http://schemas.microsoft.com/office/drawing/2014/main" id="{56BA68DF-75C6-4AE8-B23E-562DA07B37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757" y="1266523"/>
            <a:ext cx="8678486" cy="4324954"/>
          </a:xfrm>
          <a:prstGeom prst="rect">
            <a:avLst/>
          </a:prstGeom>
        </p:spPr>
      </p:pic>
    </p:spTree>
    <p:extLst>
      <p:ext uri="{BB962C8B-B14F-4D97-AF65-F5344CB8AC3E}">
        <p14:creationId xmlns:p14="http://schemas.microsoft.com/office/powerpoint/2010/main" val="42895843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6200"/>
            <a:ext cx="9144000" cy="584775"/>
          </a:xfrm>
          <a:prstGeom prst="rect">
            <a:avLst/>
          </a:prstGeom>
          <a:noFill/>
        </p:spPr>
        <p:txBody>
          <a:bodyPr wrap="square" lIns="91440" tIns="45720" rIns="91440" bIns="45720">
            <a:spAutoFit/>
          </a:bodyPr>
          <a:lstStyle/>
          <a:p>
            <a:pPr algn="ctr"/>
            <a:r>
              <a:rPr lang="en-US" sz="3200" b="1" dirty="0">
                <a:ln w="10541" cmpd="sng">
                  <a:noFill/>
                  <a:prstDash val="solid"/>
                </a:ln>
                <a:solidFill>
                  <a:srgbClr val="C00000"/>
                </a:solidFill>
                <a:latin typeface="Bodoni MT Black" pitchFamily="18" charset="0"/>
              </a:rPr>
              <a:t>References</a:t>
            </a:r>
            <a:endParaRPr lang="en-US" sz="3200" b="1" cap="none" spc="0" dirty="0">
              <a:ln w="10541" cmpd="sng">
                <a:noFill/>
                <a:prstDash val="solid"/>
              </a:ln>
              <a:solidFill>
                <a:srgbClr val="C00000"/>
              </a:solidFill>
              <a:effectLst/>
              <a:latin typeface="Bodoni MT Black" pitchFamily="18" charset="0"/>
            </a:endParaRPr>
          </a:p>
        </p:txBody>
      </p:sp>
      <p:sp>
        <p:nvSpPr>
          <p:cNvPr id="4" name="TextBox 3"/>
          <p:cNvSpPr txBox="1"/>
          <p:nvPr/>
        </p:nvSpPr>
        <p:spPr>
          <a:xfrm>
            <a:off x="609600" y="650000"/>
            <a:ext cx="7924800" cy="6093976"/>
          </a:xfrm>
          <a:prstGeom prst="rect">
            <a:avLst/>
          </a:prstGeom>
          <a:noFill/>
        </p:spPr>
        <p:txBody>
          <a:bodyPr wrap="square" rtlCol="0">
            <a:spAutoFit/>
          </a:bodyPr>
          <a:lstStyle/>
          <a:p>
            <a:r>
              <a:rPr lang="en-US" sz="1300" b="1" dirty="0">
                <a:latin typeface="Cambria" panose="02040503050406030204" pitchFamily="18" charset="0"/>
                <a:ea typeface="Cambria" panose="02040503050406030204" pitchFamily="18" charset="0"/>
              </a:rPr>
              <a:t>[1] </a:t>
            </a:r>
            <a:r>
              <a:rPr lang="en-US" sz="1300" b="1" dirty="0" err="1">
                <a:latin typeface="Cambria" panose="02040503050406030204" pitchFamily="18" charset="0"/>
                <a:ea typeface="Cambria" panose="02040503050406030204" pitchFamily="18" charset="0"/>
              </a:rPr>
              <a:t>Ehab</a:t>
            </a:r>
            <a:r>
              <a:rPr lang="en-US" sz="1300" b="1" dirty="0">
                <a:latin typeface="Cambria" panose="02040503050406030204" pitchFamily="18" charset="0"/>
                <a:ea typeface="Cambria" panose="02040503050406030204" pitchFamily="18" charset="0"/>
              </a:rPr>
              <a:t> Hussein </a:t>
            </a:r>
            <a:r>
              <a:rPr lang="en-US" sz="1300" b="1" dirty="0" err="1">
                <a:latin typeface="Cambria" panose="02040503050406030204" pitchFamily="18" charset="0"/>
                <a:ea typeface="Cambria" panose="02040503050406030204" pitchFamily="18" charset="0"/>
              </a:rPr>
              <a:t>Bani</a:t>
            </a:r>
            <a:r>
              <a:rPr lang="en-US" sz="1300" b="1" dirty="0">
                <a:latin typeface="Cambria" panose="02040503050406030204" pitchFamily="18" charset="0"/>
                <a:ea typeface="Cambria" panose="02040503050406030204" pitchFamily="18" charset="0"/>
              </a:rPr>
              <a:t>-Hani, Ahmad </a:t>
            </a:r>
            <a:r>
              <a:rPr lang="en-US" sz="1300" b="1" dirty="0" err="1">
                <a:latin typeface="Cambria" panose="02040503050406030204" pitchFamily="18" charset="0"/>
                <a:ea typeface="Cambria" panose="02040503050406030204" pitchFamily="18" charset="0"/>
              </a:rPr>
              <a:t>Sedaghat</a:t>
            </a:r>
            <a:r>
              <a:rPr lang="en-US" sz="1300" b="1" dirty="0">
                <a:latin typeface="Cambria" panose="02040503050406030204" pitchFamily="18" charset="0"/>
                <a:ea typeface="Cambria" panose="02040503050406030204" pitchFamily="18" charset="0"/>
              </a:rPr>
              <a:t>, </a:t>
            </a:r>
            <a:r>
              <a:rPr lang="en-US" sz="1300" dirty="0">
                <a:latin typeface="Cambria" panose="02040503050406030204" pitchFamily="18" charset="0"/>
                <a:ea typeface="Cambria" panose="02040503050406030204" pitchFamily="18" charset="0"/>
              </a:rPr>
              <a:t>Feasibility of highway energy harvesting using a Vertical Axis Turbine, February 13,(2018), (Taylor &amp; Francis E-Journals)</a:t>
            </a:r>
          </a:p>
          <a:p>
            <a:endParaRPr lang="en-IN" sz="1300" dirty="0">
              <a:latin typeface="Cambria" panose="02040503050406030204" pitchFamily="18" charset="0"/>
              <a:ea typeface="Cambria" panose="02040503050406030204" pitchFamily="18" charset="0"/>
            </a:endParaRPr>
          </a:p>
          <a:p>
            <a:r>
              <a:rPr lang="en-US" sz="1300" b="1" dirty="0">
                <a:latin typeface="Cambria" panose="02040503050406030204" pitchFamily="18" charset="0"/>
                <a:ea typeface="Cambria" panose="02040503050406030204" pitchFamily="18" charset="0"/>
              </a:rPr>
              <a:t>[2] </a:t>
            </a:r>
            <a:r>
              <a:rPr lang="en-US" sz="1300" b="1" dirty="0" err="1">
                <a:latin typeface="Cambria" panose="02040503050406030204" pitchFamily="18" charset="0"/>
                <a:ea typeface="Cambria" panose="02040503050406030204" pitchFamily="18" charset="0"/>
              </a:rPr>
              <a:t>Mahasidha</a:t>
            </a:r>
            <a:r>
              <a:rPr lang="en-US" sz="1300" b="1" dirty="0">
                <a:latin typeface="Cambria" panose="02040503050406030204" pitchFamily="18" charset="0"/>
                <a:ea typeface="Cambria" panose="02040503050406030204" pitchFamily="18" charset="0"/>
              </a:rPr>
              <a:t> </a:t>
            </a:r>
            <a:r>
              <a:rPr lang="en-US" sz="1300" b="1" dirty="0" err="1">
                <a:latin typeface="Cambria" panose="02040503050406030204" pitchFamily="18" charset="0"/>
                <a:ea typeface="Cambria" panose="02040503050406030204" pitchFamily="18" charset="0"/>
              </a:rPr>
              <a:t>Birajdar</a:t>
            </a:r>
            <a:r>
              <a:rPr lang="en-US" sz="1300" dirty="0">
                <a:latin typeface="Cambria" panose="02040503050406030204" pitchFamily="18" charset="0"/>
                <a:ea typeface="Cambria" panose="02040503050406030204" pitchFamily="18" charset="0"/>
              </a:rPr>
              <a:t>, Vertical Axis Wind Turbine for Highway Applications, September (2016), (</a:t>
            </a:r>
            <a:r>
              <a:rPr lang="en-US" sz="1300" dirty="0" err="1">
                <a:latin typeface="Cambria" panose="02040503050406030204" pitchFamily="18" charset="0"/>
                <a:ea typeface="Cambria" panose="02040503050406030204" pitchFamily="18" charset="0"/>
              </a:rPr>
              <a:t>ResearchGate</a:t>
            </a:r>
            <a:r>
              <a:rPr lang="en-US" sz="1300" dirty="0">
                <a:latin typeface="Cambria" panose="02040503050406030204" pitchFamily="18" charset="0"/>
                <a:ea typeface="Cambria" panose="02040503050406030204" pitchFamily="18" charset="0"/>
              </a:rPr>
              <a:t>)</a:t>
            </a:r>
          </a:p>
          <a:p>
            <a:endParaRPr lang="en-IN" sz="1300" dirty="0">
              <a:latin typeface="Cambria" panose="02040503050406030204" pitchFamily="18" charset="0"/>
              <a:ea typeface="Cambria" panose="02040503050406030204" pitchFamily="18" charset="0"/>
            </a:endParaRPr>
          </a:p>
          <a:p>
            <a:r>
              <a:rPr lang="en-US" sz="1300" b="1" dirty="0">
                <a:latin typeface="Cambria" panose="02040503050406030204" pitchFamily="18" charset="0"/>
                <a:ea typeface="Cambria" panose="02040503050406030204" pitchFamily="18" charset="0"/>
              </a:rPr>
              <a:t>[3] N.C. Batista, R. </a:t>
            </a:r>
            <a:r>
              <a:rPr lang="en-US" sz="1300" b="1" dirty="0" err="1">
                <a:latin typeface="Cambria" panose="02040503050406030204" pitchFamily="18" charset="0"/>
                <a:ea typeface="Cambria" panose="02040503050406030204" pitchFamily="18" charset="0"/>
              </a:rPr>
              <a:t>Melício</a:t>
            </a:r>
            <a:r>
              <a:rPr lang="en-US" sz="1300" dirty="0">
                <a:latin typeface="Cambria" panose="02040503050406030204" pitchFamily="18" charset="0"/>
                <a:ea typeface="Cambria" panose="02040503050406030204" pitchFamily="18" charset="0"/>
              </a:rPr>
              <a:t>, Blade Profile for </a:t>
            </a:r>
            <a:r>
              <a:rPr lang="en-US" sz="1300" dirty="0" err="1">
                <a:latin typeface="Cambria" panose="02040503050406030204" pitchFamily="18" charset="0"/>
                <a:ea typeface="Cambria" panose="02040503050406030204" pitchFamily="18" charset="0"/>
              </a:rPr>
              <a:t>Darrieus</a:t>
            </a:r>
            <a:r>
              <a:rPr lang="en-US" sz="1300" dirty="0">
                <a:latin typeface="Cambria" panose="02040503050406030204" pitchFamily="18" charset="0"/>
                <a:ea typeface="Cambria" panose="02040503050406030204" pitchFamily="18" charset="0"/>
              </a:rPr>
              <a:t> Wind Turbines Capable to Self-Start, (2010), (IEEE </a:t>
            </a:r>
            <a:r>
              <a:rPr lang="en-US" sz="1300" dirty="0" err="1">
                <a:latin typeface="Cambria" panose="02040503050406030204" pitchFamily="18" charset="0"/>
                <a:ea typeface="Cambria" panose="02040503050406030204" pitchFamily="18" charset="0"/>
              </a:rPr>
              <a:t>Xplore</a:t>
            </a:r>
            <a:r>
              <a:rPr lang="en-US" sz="1300" dirty="0">
                <a:latin typeface="Cambria" panose="02040503050406030204" pitchFamily="18" charset="0"/>
                <a:ea typeface="Cambria" panose="02040503050406030204" pitchFamily="18" charset="0"/>
              </a:rPr>
              <a:t>)</a:t>
            </a:r>
          </a:p>
          <a:p>
            <a:endParaRPr lang="en-IN" sz="1300" dirty="0">
              <a:latin typeface="Cambria" panose="02040503050406030204" pitchFamily="18" charset="0"/>
              <a:ea typeface="Cambria" panose="02040503050406030204" pitchFamily="18" charset="0"/>
            </a:endParaRPr>
          </a:p>
          <a:p>
            <a:r>
              <a:rPr lang="en-US" sz="1300" b="1" dirty="0">
                <a:latin typeface="Cambria" panose="02040503050406030204" pitchFamily="18" charset="0"/>
                <a:ea typeface="Cambria" panose="02040503050406030204" pitchFamily="18" charset="0"/>
              </a:rPr>
              <a:t>[4] M </a:t>
            </a:r>
            <a:r>
              <a:rPr lang="en-US" sz="1300" b="1" dirty="0" err="1">
                <a:latin typeface="Cambria" panose="02040503050406030204" pitchFamily="18" charset="0"/>
                <a:ea typeface="Cambria" panose="02040503050406030204" pitchFamily="18" charset="0"/>
              </a:rPr>
              <a:t>Zheng</a:t>
            </a:r>
            <a:r>
              <a:rPr lang="en-US" sz="1300" b="1" dirty="0">
                <a:latin typeface="Cambria" panose="02040503050406030204" pitchFamily="18" charset="0"/>
                <a:ea typeface="Cambria" panose="02040503050406030204" pitchFamily="18" charset="0"/>
              </a:rPr>
              <a:t>, Y. Li, H. </a:t>
            </a:r>
            <a:r>
              <a:rPr lang="en-US" sz="1300" b="1" dirty="0" err="1">
                <a:latin typeface="Cambria" panose="02040503050406030204" pitchFamily="18" charset="0"/>
                <a:ea typeface="Cambria" panose="02040503050406030204" pitchFamily="18" charset="0"/>
              </a:rPr>
              <a:t>Teng</a:t>
            </a:r>
            <a:r>
              <a:rPr lang="en-US" sz="1300" b="1" dirty="0">
                <a:latin typeface="Cambria" panose="02040503050406030204" pitchFamily="18" charset="0"/>
                <a:ea typeface="Cambria" panose="02040503050406030204" pitchFamily="18" charset="0"/>
              </a:rPr>
              <a:t>, </a:t>
            </a:r>
            <a:r>
              <a:rPr lang="en-US" sz="1300" dirty="0">
                <a:latin typeface="Cambria" panose="02040503050406030204" pitchFamily="18" charset="0"/>
                <a:ea typeface="Cambria" panose="02040503050406030204" pitchFamily="18" charset="0"/>
              </a:rPr>
              <a:t>Effects of Blade No. on Performance of Drag-Type Vertical Axis Wind Turbine, Applied Solar Energy 52(4):315-320, December (2016), (</a:t>
            </a:r>
            <a:r>
              <a:rPr lang="en-US" sz="1300" dirty="0" err="1">
                <a:latin typeface="Cambria" panose="02040503050406030204" pitchFamily="18" charset="0"/>
                <a:ea typeface="Cambria" panose="02040503050406030204" pitchFamily="18" charset="0"/>
              </a:rPr>
              <a:t>ResearchGate</a:t>
            </a:r>
            <a:r>
              <a:rPr lang="en-US" sz="1300" dirty="0">
                <a:latin typeface="Cambria" panose="02040503050406030204" pitchFamily="18" charset="0"/>
                <a:ea typeface="Cambria" panose="02040503050406030204" pitchFamily="18" charset="0"/>
              </a:rPr>
              <a:t>)</a:t>
            </a:r>
          </a:p>
          <a:p>
            <a:endParaRPr lang="en-IN" sz="1300" dirty="0">
              <a:latin typeface="Cambria" panose="02040503050406030204" pitchFamily="18" charset="0"/>
              <a:ea typeface="Cambria" panose="02040503050406030204" pitchFamily="18" charset="0"/>
            </a:endParaRPr>
          </a:p>
          <a:p>
            <a:r>
              <a:rPr lang="en-US" sz="1300" b="1" dirty="0">
                <a:latin typeface="Cambria" panose="02040503050406030204" pitchFamily="18" charset="0"/>
                <a:ea typeface="Cambria" panose="02040503050406030204" pitchFamily="18" charset="0"/>
              </a:rPr>
              <a:t> [5] Z </a:t>
            </a:r>
            <a:r>
              <a:rPr lang="en-US" sz="1300" b="1" dirty="0" err="1">
                <a:latin typeface="Cambria" panose="02040503050406030204" pitchFamily="18" charset="0"/>
                <a:ea typeface="Cambria" panose="02040503050406030204" pitchFamily="18" charset="0"/>
              </a:rPr>
              <a:t>Afroz</a:t>
            </a:r>
            <a:r>
              <a:rPr lang="en-US" sz="1300" b="1" dirty="0">
                <a:latin typeface="Cambria" panose="02040503050406030204" pitchFamily="18" charset="0"/>
                <a:ea typeface="Cambria" panose="02040503050406030204" pitchFamily="18" charset="0"/>
              </a:rPr>
              <a:t>, M.Q. Islam, </a:t>
            </a:r>
            <a:r>
              <a:rPr lang="en-US" sz="1300" dirty="0">
                <a:latin typeface="Cambria" panose="02040503050406030204" pitchFamily="18" charset="0"/>
                <a:ea typeface="Cambria" panose="02040503050406030204" pitchFamily="18" charset="0"/>
              </a:rPr>
              <a:t>Aerodynamic studies on Multi Bladed S-Shape Vane Type Rotor, January (2012), (</a:t>
            </a:r>
            <a:r>
              <a:rPr lang="en-US" sz="1300" dirty="0" err="1">
                <a:latin typeface="Cambria" panose="02040503050406030204" pitchFamily="18" charset="0"/>
                <a:ea typeface="Cambria" panose="02040503050406030204" pitchFamily="18" charset="0"/>
              </a:rPr>
              <a:t>ResearchGate</a:t>
            </a:r>
            <a:r>
              <a:rPr lang="en-US" sz="1300" dirty="0">
                <a:latin typeface="Cambria" panose="02040503050406030204" pitchFamily="18" charset="0"/>
                <a:ea typeface="Cambria" panose="02040503050406030204" pitchFamily="18" charset="0"/>
              </a:rPr>
              <a:t>)</a:t>
            </a:r>
          </a:p>
          <a:p>
            <a:endParaRPr lang="en-IN" sz="1300" dirty="0">
              <a:latin typeface="Cambria" panose="02040503050406030204" pitchFamily="18" charset="0"/>
              <a:ea typeface="Cambria" panose="02040503050406030204" pitchFamily="18" charset="0"/>
            </a:endParaRPr>
          </a:p>
          <a:p>
            <a:r>
              <a:rPr lang="en-US" sz="1300" b="1" dirty="0">
                <a:latin typeface="Cambria" panose="02040503050406030204" pitchFamily="18" charset="0"/>
                <a:ea typeface="Cambria" panose="02040503050406030204" pitchFamily="18" charset="0"/>
              </a:rPr>
              <a:t> [6]</a:t>
            </a:r>
            <a:r>
              <a:rPr lang="en-US" sz="1300" dirty="0">
                <a:latin typeface="Cambria" panose="02040503050406030204" pitchFamily="18" charset="0"/>
                <a:ea typeface="Cambria" panose="02040503050406030204" pitchFamily="18" charset="0"/>
              </a:rPr>
              <a:t> </a:t>
            </a:r>
            <a:r>
              <a:rPr lang="en-US" sz="1300" b="1" dirty="0">
                <a:latin typeface="Cambria" panose="02040503050406030204" pitchFamily="18" charset="0"/>
                <a:ea typeface="Cambria" panose="02040503050406030204" pitchFamily="18" charset="0"/>
              </a:rPr>
              <a:t>Swamy, N.V.C., </a:t>
            </a:r>
            <a:r>
              <a:rPr lang="en-US" sz="1300" b="1" dirty="0" err="1">
                <a:latin typeface="Cambria" panose="02040503050406030204" pitchFamily="18" charset="0"/>
                <a:ea typeface="Cambria" panose="02040503050406030204" pitchFamily="18" charset="0"/>
              </a:rPr>
              <a:t>Fritzsche</a:t>
            </a:r>
            <a:r>
              <a:rPr lang="en-US" sz="1300" b="1" dirty="0">
                <a:latin typeface="Cambria" panose="02040503050406030204" pitchFamily="18" charset="0"/>
                <a:ea typeface="Cambria" panose="02040503050406030204" pitchFamily="18" charset="0"/>
              </a:rPr>
              <a:t> A.A</a:t>
            </a:r>
            <a:r>
              <a:rPr lang="en-US" sz="1300" dirty="0">
                <a:latin typeface="Cambria" panose="02040503050406030204" pitchFamily="18" charset="0"/>
                <a:ea typeface="Cambria" panose="02040503050406030204" pitchFamily="18" charset="0"/>
              </a:rPr>
              <a:t>., Aerodynamic Studies on Vertical Axis Wind Turbine, September 7-9, (1976)</a:t>
            </a:r>
          </a:p>
          <a:p>
            <a:endParaRPr lang="en-IN" sz="1300" dirty="0">
              <a:latin typeface="Cambria" panose="02040503050406030204" pitchFamily="18" charset="0"/>
              <a:ea typeface="Cambria" panose="02040503050406030204" pitchFamily="18" charset="0"/>
            </a:endParaRPr>
          </a:p>
          <a:p>
            <a:r>
              <a:rPr lang="en-US" sz="1300" b="1" dirty="0">
                <a:latin typeface="Cambria" panose="02040503050406030204" pitchFamily="18" charset="0"/>
                <a:ea typeface="Cambria" panose="02040503050406030204" pitchFamily="18" charset="0"/>
              </a:rPr>
              <a:t>[7] </a:t>
            </a:r>
            <a:r>
              <a:rPr lang="en-US" sz="1300" b="1" dirty="0" err="1">
                <a:latin typeface="Cambria" panose="02040503050406030204" pitchFamily="18" charset="0"/>
                <a:ea typeface="Cambria" panose="02040503050406030204" pitchFamily="18" charset="0"/>
              </a:rPr>
              <a:t>Parikshit</a:t>
            </a:r>
            <a:r>
              <a:rPr lang="en-US" sz="1300" b="1" dirty="0">
                <a:latin typeface="Cambria" panose="02040503050406030204" pitchFamily="18" charset="0"/>
                <a:ea typeface="Cambria" panose="02040503050406030204" pitchFamily="18" charset="0"/>
              </a:rPr>
              <a:t> </a:t>
            </a:r>
            <a:r>
              <a:rPr lang="en-US" sz="1300" b="1" dirty="0" err="1">
                <a:latin typeface="Cambria" panose="02040503050406030204" pitchFamily="18" charset="0"/>
                <a:ea typeface="Cambria" panose="02040503050406030204" pitchFamily="18" charset="0"/>
              </a:rPr>
              <a:t>Ghogare</a:t>
            </a:r>
            <a:r>
              <a:rPr lang="en-US" sz="1300" b="1" dirty="0">
                <a:latin typeface="Cambria" panose="02040503050406030204" pitchFamily="18" charset="0"/>
                <a:ea typeface="Cambria" panose="02040503050406030204" pitchFamily="18" charset="0"/>
              </a:rPr>
              <a:t>, </a:t>
            </a:r>
            <a:r>
              <a:rPr lang="en-US" sz="1300" dirty="0">
                <a:latin typeface="Cambria" panose="02040503050406030204" pitchFamily="18" charset="0"/>
                <a:ea typeface="Cambria" panose="02040503050406030204" pitchFamily="18" charset="0"/>
              </a:rPr>
              <a:t>Vertical Axis Wind Turbine Analysis and Simulation, August (2016), (</a:t>
            </a:r>
            <a:r>
              <a:rPr lang="en-US" sz="1300" dirty="0" err="1">
                <a:latin typeface="Cambria" panose="02040503050406030204" pitchFamily="18" charset="0"/>
                <a:ea typeface="Cambria" panose="02040503050406030204" pitchFamily="18" charset="0"/>
              </a:rPr>
              <a:t>ProQuest</a:t>
            </a:r>
            <a:r>
              <a:rPr lang="en-US" sz="1300" dirty="0">
                <a:latin typeface="Cambria" panose="02040503050406030204" pitchFamily="18" charset="0"/>
                <a:ea typeface="Cambria" panose="02040503050406030204" pitchFamily="18" charset="0"/>
              </a:rPr>
              <a:t> Engineering E-Journals)</a:t>
            </a:r>
          </a:p>
          <a:p>
            <a:endParaRPr lang="en-IN" sz="1300" dirty="0">
              <a:latin typeface="Cambria" panose="02040503050406030204" pitchFamily="18" charset="0"/>
              <a:ea typeface="Cambria" panose="02040503050406030204" pitchFamily="18" charset="0"/>
            </a:endParaRPr>
          </a:p>
          <a:p>
            <a:r>
              <a:rPr lang="en-US" sz="1300" b="1" dirty="0">
                <a:latin typeface="Cambria" panose="02040503050406030204" pitchFamily="18" charset="0"/>
                <a:ea typeface="Cambria" panose="02040503050406030204" pitchFamily="18" charset="0"/>
              </a:rPr>
              <a:t>[8] Lahu P. </a:t>
            </a:r>
            <a:r>
              <a:rPr lang="en-US" sz="1300" b="1" dirty="0" err="1">
                <a:latin typeface="Cambria" panose="02040503050406030204" pitchFamily="18" charset="0"/>
                <a:ea typeface="Cambria" panose="02040503050406030204" pitchFamily="18" charset="0"/>
              </a:rPr>
              <a:t>Maskepatil</a:t>
            </a:r>
            <a:r>
              <a:rPr lang="en-US" sz="1300" b="1" dirty="0">
                <a:latin typeface="Cambria" panose="02040503050406030204" pitchFamily="18" charset="0"/>
                <a:ea typeface="Cambria" panose="02040503050406030204" pitchFamily="18" charset="0"/>
              </a:rPr>
              <a:t>, </a:t>
            </a:r>
            <a:r>
              <a:rPr lang="en-US" sz="1300" dirty="0">
                <a:latin typeface="Cambria" panose="02040503050406030204" pitchFamily="18" charset="0"/>
                <a:ea typeface="Cambria" panose="02040503050406030204" pitchFamily="18" charset="0"/>
              </a:rPr>
              <a:t>Selection of Material for Wind Turbine Blade by Analytics Hierarchy Process Methods, (2014), (</a:t>
            </a:r>
            <a:r>
              <a:rPr lang="en-US" sz="1300" dirty="0" err="1">
                <a:latin typeface="Cambria" panose="02040503050406030204" pitchFamily="18" charset="0"/>
                <a:ea typeface="Cambria" panose="02040503050406030204" pitchFamily="18" charset="0"/>
              </a:rPr>
              <a:t>Scientific.Net</a:t>
            </a:r>
            <a:r>
              <a:rPr lang="en-US" sz="1300" dirty="0">
                <a:latin typeface="Cambria" panose="02040503050406030204" pitchFamily="18" charset="0"/>
                <a:ea typeface="Cambria" panose="02040503050406030204" pitchFamily="18" charset="0"/>
              </a:rPr>
              <a:t>)</a:t>
            </a:r>
          </a:p>
          <a:p>
            <a:endParaRPr lang="en-IN" sz="1300" dirty="0">
              <a:latin typeface="Cambria" panose="02040503050406030204" pitchFamily="18" charset="0"/>
              <a:ea typeface="Cambria" panose="02040503050406030204" pitchFamily="18" charset="0"/>
            </a:endParaRPr>
          </a:p>
          <a:p>
            <a:r>
              <a:rPr lang="en-US" sz="1300" b="1" dirty="0">
                <a:latin typeface="Cambria" panose="02040503050406030204" pitchFamily="18" charset="0"/>
                <a:ea typeface="Cambria" panose="02040503050406030204" pitchFamily="18" charset="0"/>
              </a:rPr>
              <a:t>[9] Mishnaevsky L, Branner K</a:t>
            </a:r>
            <a:r>
              <a:rPr lang="en-US" sz="1300" dirty="0">
                <a:latin typeface="Cambria" panose="02040503050406030204" pitchFamily="18" charset="0"/>
                <a:ea typeface="Cambria" panose="02040503050406030204" pitchFamily="18" charset="0"/>
              </a:rPr>
              <a:t>, Materials for Wind Turbine Blades: An Overview, November 9, (2017), (MDPI)</a:t>
            </a:r>
          </a:p>
          <a:p>
            <a:endParaRPr lang="en-IN" sz="1300" dirty="0">
              <a:latin typeface="Cambria" panose="02040503050406030204" pitchFamily="18" charset="0"/>
              <a:ea typeface="Cambria" panose="02040503050406030204" pitchFamily="18" charset="0"/>
            </a:endParaRPr>
          </a:p>
          <a:p>
            <a:r>
              <a:rPr lang="en-US" sz="1300" b="1" dirty="0">
                <a:latin typeface="Cambria" panose="02040503050406030204" pitchFamily="18" charset="0"/>
                <a:ea typeface="Cambria" panose="02040503050406030204" pitchFamily="18" charset="0"/>
              </a:rPr>
              <a:t>[10] J. </a:t>
            </a:r>
            <a:r>
              <a:rPr lang="en-US" sz="1300" b="1" dirty="0" err="1">
                <a:latin typeface="Cambria" panose="02040503050406030204" pitchFamily="18" charset="0"/>
                <a:ea typeface="Cambria" panose="02040503050406030204" pitchFamily="18" charset="0"/>
              </a:rPr>
              <a:t>Damota</a:t>
            </a:r>
            <a:r>
              <a:rPr lang="en-US" sz="1300" b="1" dirty="0">
                <a:latin typeface="Cambria" panose="02040503050406030204" pitchFamily="18" charset="0"/>
                <a:ea typeface="Cambria" panose="02040503050406030204" pitchFamily="18" charset="0"/>
              </a:rPr>
              <a:t>, I. Lama</a:t>
            </a:r>
            <a:r>
              <a:rPr lang="en-US" sz="1300" dirty="0">
                <a:latin typeface="Cambria" panose="02040503050406030204" pitchFamily="18" charset="0"/>
                <a:ea typeface="Cambria" panose="02040503050406030204" pitchFamily="18" charset="0"/>
              </a:rPr>
              <a:t>, Vertical Axis Wind Turbines: Current Technologies and Future Trends, March (2015), (</a:t>
            </a:r>
            <a:r>
              <a:rPr lang="en-US" sz="1300" dirty="0" err="1">
                <a:latin typeface="Cambria" panose="02040503050406030204" pitchFamily="18" charset="0"/>
                <a:ea typeface="Cambria" panose="02040503050406030204" pitchFamily="18" charset="0"/>
              </a:rPr>
              <a:t>ResearchGate</a:t>
            </a:r>
            <a:r>
              <a:rPr lang="en-US" sz="1300" dirty="0">
                <a:latin typeface="Cambria" panose="02040503050406030204" pitchFamily="18" charset="0"/>
                <a:ea typeface="Cambria" panose="02040503050406030204" pitchFamily="18" charset="0"/>
              </a:rPr>
              <a:t>)</a:t>
            </a:r>
            <a:endParaRPr lang="en-IN" sz="1300" dirty="0">
              <a:latin typeface="Cambria" panose="02040503050406030204" pitchFamily="18" charset="0"/>
              <a:ea typeface="Cambria" panose="02040503050406030204" pitchFamily="18" charset="0"/>
            </a:endParaRPr>
          </a:p>
          <a:p>
            <a:endParaRPr lang="en-IN" sz="13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6200"/>
            <a:ext cx="9144000" cy="584775"/>
          </a:xfrm>
          <a:prstGeom prst="rect">
            <a:avLst/>
          </a:prstGeom>
          <a:noFill/>
        </p:spPr>
        <p:txBody>
          <a:bodyPr wrap="square" lIns="91440" tIns="45720" rIns="91440" bIns="45720">
            <a:spAutoFit/>
          </a:bodyPr>
          <a:lstStyle/>
          <a:p>
            <a:pPr algn="ctr"/>
            <a:r>
              <a:rPr lang="en-US" sz="3200" b="1" cap="none" spc="0" dirty="0">
                <a:ln w="10541" cmpd="sng">
                  <a:noFill/>
                  <a:prstDash val="solid"/>
                </a:ln>
                <a:solidFill>
                  <a:srgbClr val="C00000"/>
                </a:solidFill>
                <a:effectLst/>
                <a:latin typeface="Bodoni MT Black" pitchFamily="18" charset="0"/>
              </a:rPr>
              <a:t>Problem Statement</a:t>
            </a:r>
          </a:p>
        </p:txBody>
      </p:sp>
      <p:sp>
        <p:nvSpPr>
          <p:cNvPr id="3" name="Rectangle 2"/>
          <p:cNvSpPr/>
          <p:nvPr/>
        </p:nvSpPr>
        <p:spPr>
          <a:xfrm>
            <a:off x="0" y="660975"/>
            <a:ext cx="9144000" cy="1685783"/>
          </a:xfrm>
          <a:prstGeom prst="rect">
            <a:avLst/>
          </a:prstGeom>
        </p:spPr>
        <p:txBody>
          <a:bodyPr wrap="square">
            <a:spAutoFit/>
          </a:bodyPr>
          <a:lstStyle/>
          <a:p>
            <a:pPr algn="just">
              <a:lnSpc>
                <a:spcPct val="150000"/>
              </a:lnSpc>
            </a:pPr>
            <a:r>
              <a:rPr lang="en-US" sz="2400" b="1" dirty="0">
                <a:ln w="10541" cmpd="sng">
                  <a:noFill/>
                  <a:prstDash val="solid"/>
                </a:ln>
                <a:solidFill>
                  <a:srgbClr val="002060"/>
                </a:solidFill>
                <a:latin typeface="Cambria" pitchFamily="18" charset="0"/>
              </a:rPr>
              <a:t>          Following the concept of 3 E’S</a:t>
            </a:r>
          </a:p>
          <a:p>
            <a:pPr algn="just">
              <a:lnSpc>
                <a:spcPct val="150000"/>
              </a:lnSpc>
            </a:pPr>
            <a:endParaRPr lang="en-US" sz="2400" b="1" dirty="0">
              <a:ln w="10541" cmpd="sng">
                <a:noFill/>
                <a:prstDash val="solid"/>
              </a:ln>
              <a:solidFill>
                <a:srgbClr val="002060"/>
              </a:solidFill>
              <a:latin typeface="Cambria" pitchFamily="18" charset="0"/>
            </a:endParaRPr>
          </a:p>
          <a:p>
            <a:pPr algn="just">
              <a:lnSpc>
                <a:spcPct val="150000"/>
              </a:lnSpc>
            </a:pPr>
            <a:endParaRPr lang="en-US" sz="2400" b="1" dirty="0">
              <a:ln w="10541" cmpd="sng">
                <a:noFill/>
                <a:prstDash val="solid"/>
              </a:ln>
              <a:solidFill>
                <a:srgbClr val="002060"/>
              </a:solidFill>
              <a:latin typeface="Cambria" pitchFamily="18" charset="0"/>
            </a:endParaRPr>
          </a:p>
        </p:txBody>
      </p:sp>
      <p:sp>
        <p:nvSpPr>
          <p:cNvPr id="4" name="Content Placeholder 2">
            <a:extLst>
              <a:ext uri="{FF2B5EF4-FFF2-40B4-BE49-F238E27FC236}">
                <a16:creationId xmlns:a16="http://schemas.microsoft.com/office/drawing/2014/main" id="{72423D3D-853D-4E0A-B18D-FEDF22B8F73B}"/>
              </a:ext>
            </a:extLst>
          </p:cNvPr>
          <p:cNvSpPr txBox="1">
            <a:spLocks/>
          </p:cNvSpPr>
          <p:nvPr/>
        </p:nvSpPr>
        <p:spPr>
          <a:xfrm>
            <a:off x="457200" y="1600200"/>
            <a:ext cx="8229600" cy="4525963"/>
          </a:xfrm>
          <a:prstGeom prst="rect">
            <a:avLst/>
          </a:prstGeom>
        </p:spPr>
        <p:txBody>
          <a:bodyPr>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defTabSz="685800">
              <a:spcBef>
                <a:spcPts val="750"/>
              </a:spcBef>
            </a:pPr>
            <a:r>
              <a:rPr lang="en-IN" sz="2600" dirty="0">
                <a:ln w="10541" cmpd="sng">
                  <a:noFill/>
                  <a:prstDash val="solid"/>
                </a:ln>
                <a:latin typeface="Cambria" pitchFamily="18" charset="0"/>
              </a:rPr>
              <a:t>After going through a lot of journals and literature reviews, we were able to understand that it is very difficult to get a highly efficient vertical axis wind turbine. At the same time, production charges and cost of the turbines are also high which decreases overall feasibility. </a:t>
            </a:r>
          </a:p>
          <a:p>
            <a:pPr marL="171450" indent="-171450" defTabSz="685800">
              <a:spcBef>
                <a:spcPts val="750"/>
              </a:spcBef>
            </a:pPr>
            <a:r>
              <a:rPr lang="en-IN" sz="2600" dirty="0">
                <a:ln w="10541" cmpd="sng">
                  <a:noFill/>
                  <a:prstDash val="solid"/>
                </a:ln>
                <a:latin typeface="Cambria" pitchFamily="18" charset="0"/>
              </a:rPr>
              <a:t>So we are trying to maintain a balance between </a:t>
            </a:r>
            <a:r>
              <a:rPr lang="en-IN" sz="2600" b="1" dirty="0">
                <a:ln w="10541" cmpd="sng">
                  <a:noFill/>
                  <a:prstDash val="solid"/>
                </a:ln>
                <a:latin typeface="Cambria" pitchFamily="18" charset="0"/>
              </a:rPr>
              <a:t>Efficiency</a:t>
            </a:r>
            <a:r>
              <a:rPr lang="en-IN" sz="2600" dirty="0">
                <a:ln w="10541" cmpd="sng">
                  <a:noFill/>
                  <a:prstDash val="solid"/>
                </a:ln>
                <a:latin typeface="Cambria" pitchFamily="18" charset="0"/>
              </a:rPr>
              <a:t> and </a:t>
            </a:r>
            <a:r>
              <a:rPr lang="en-IN" sz="2600" b="1" dirty="0">
                <a:ln w="10541" cmpd="sng">
                  <a:noFill/>
                  <a:prstDash val="solid"/>
                </a:ln>
                <a:latin typeface="Cambria" pitchFamily="18" charset="0"/>
              </a:rPr>
              <a:t>Economy</a:t>
            </a:r>
            <a:r>
              <a:rPr lang="en-IN" sz="2600" dirty="0">
                <a:ln w="10541" cmpd="sng">
                  <a:noFill/>
                  <a:prstDash val="solid"/>
                </a:ln>
                <a:latin typeface="Cambria" pitchFamily="18" charset="0"/>
              </a:rPr>
              <a:t> for proper results.</a:t>
            </a:r>
          </a:p>
          <a:p>
            <a:pPr marL="171450" indent="-171450" defTabSz="685800">
              <a:spcBef>
                <a:spcPts val="750"/>
              </a:spcBef>
            </a:pPr>
            <a:r>
              <a:rPr lang="en-IN" sz="2600" dirty="0">
                <a:ln w="10541" cmpd="sng">
                  <a:noFill/>
                  <a:prstDash val="solid"/>
                </a:ln>
                <a:latin typeface="Cambria" pitchFamily="18" charset="0"/>
              </a:rPr>
              <a:t>The third E is </a:t>
            </a:r>
            <a:r>
              <a:rPr lang="en-IN" sz="2600" b="1" dirty="0">
                <a:ln w="10541" cmpd="sng">
                  <a:noFill/>
                  <a:prstDash val="solid"/>
                </a:ln>
                <a:latin typeface="Cambria" pitchFamily="18" charset="0"/>
              </a:rPr>
              <a:t>Ecology</a:t>
            </a:r>
            <a:r>
              <a:rPr lang="en-IN" sz="2600" dirty="0">
                <a:ln w="10541" cmpd="sng">
                  <a:noFill/>
                  <a:prstDash val="solid"/>
                </a:ln>
                <a:latin typeface="Cambria" pitchFamily="18" charset="0"/>
              </a:rPr>
              <a:t>. The whole purpose of taking up this project itself is how we can use one of the sources of energy, which does not produce any kind of pollutant and overall do not produce any green house gases.</a:t>
            </a:r>
          </a:p>
          <a:p>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BE02A-E167-48D5-B7CB-284375660F36}"/>
              </a:ext>
            </a:extLst>
          </p:cNvPr>
          <p:cNvSpPr>
            <a:spLocks noGrp="1"/>
          </p:cNvSpPr>
          <p:nvPr>
            <p:ph type="title"/>
          </p:nvPr>
        </p:nvSpPr>
        <p:spPr>
          <a:xfrm>
            <a:off x="430491" y="743622"/>
            <a:ext cx="8229600" cy="704178"/>
          </a:xfrm>
        </p:spPr>
        <p:txBody>
          <a:bodyPr>
            <a:normAutofit fontScale="90000"/>
          </a:bodyPr>
          <a:lstStyle/>
          <a:p>
            <a:r>
              <a:rPr lang="en-IN" sz="3600" b="1" dirty="0">
                <a:ln w="10541" cmpd="sng">
                  <a:noFill/>
                  <a:prstDash val="solid"/>
                </a:ln>
                <a:solidFill>
                  <a:srgbClr val="C00000"/>
                </a:solidFill>
                <a:latin typeface="Bodoni MT Black" pitchFamily="18" charset="0"/>
                <a:ea typeface="+mn-ea"/>
                <a:cs typeface="+mn-cs"/>
              </a:rPr>
              <a:t>Objective</a:t>
            </a:r>
            <a:br>
              <a:rPr lang="en-IN" dirty="0"/>
            </a:br>
            <a:endParaRPr lang="en-IN" dirty="0"/>
          </a:p>
        </p:txBody>
      </p:sp>
      <p:sp>
        <p:nvSpPr>
          <p:cNvPr id="3" name="Content Placeholder 2">
            <a:extLst>
              <a:ext uri="{FF2B5EF4-FFF2-40B4-BE49-F238E27FC236}">
                <a16:creationId xmlns:a16="http://schemas.microsoft.com/office/drawing/2014/main" id="{FB6E628C-12C0-454D-B36A-23D99912EC82}"/>
              </a:ext>
            </a:extLst>
          </p:cNvPr>
          <p:cNvSpPr>
            <a:spLocks noGrp="1"/>
          </p:cNvSpPr>
          <p:nvPr>
            <p:ph idx="1"/>
          </p:nvPr>
        </p:nvSpPr>
        <p:spPr>
          <a:xfrm>
            <a:off x="457200" y="1600200"/>
            <a:ext cx="6248400" cy="5181600"/>
          </a:xfrm>
        </p:spPr>
        <p:txBody>
          <a:bodyPr>
            <a:normAutofit/>
          </a:bodyPr>
          <a:lstStyle/>
          <a:p>
            <a:r>
              <a:rPr lang="en-IN" sz="2400" dirty="0">
                <a:ln w="10541" cmpd="sng">
                  <a:noFill/>
                  <a:prstDash val="solid"/>
                </a:ln>
                <a:latin typeface="Cambria" pitchFamily="18" charset="0"/>
              </a:rPr>
              <a:t>Design and fabrication of Vertical Axis Wind Turbine.</a:t>
            </a:r>
          </a:p>
          <a:p>
            <a:r>
              <a:rPr lang="en-IN" sz="2400" dirty="0">
                <a:ln w="10541" cmpd="sng">
                  <a:noFill/>
                  <a:prstDash val="solid"/>
                </a:ln>
                <a:latin typeface="Cambria" pitchFamily="18" charset="0"/>
              </a:rPr>
              <a:t>To make important changes in the design based on the literature results.</a:t>
            </a:r>
            <a:endParaRPr lang="en-US" altLang="en-US" sz="2400" dirty="0">
              <a:ln w="10541" cmpd="sng">
                <a:noFill/>
                <a:prstDash val="solid"/>
              </a:ln>
              <a:latin typeface="Cambria" pitchFamily="18" charset="0"/>
            </a:endParaRPr>
          </a:p>
          <a:p>
            <a:r>
              <a:rPr lang="en-US" altLang="en-US" sz="2400" dirty="0">
                <a:ln w="10541" cmpd="sng">
                  <a:noFill/>
                  <a:prstDash val="solid"/>
                </a:ln>
                <a:latin typeface="Cambria" pitchFamily="18" charset="0"/>
              </a:rPr>
              <a:t>Design based for correct optimization and experimental validation.</a:t>
            </a:r>
            <a:endParaRPr lang="en-IN" sz="2400" dirty="0">
              <a:ln w="10541" cmpd="sng">
                <a:noFill/>
                <a:prstDash val="solid"/>
              </a:ln>
              <a:latin typeface="Cambria" pitchFamily="18" charset="0"/>
            </a:endParaRPr>
          </a:p>
          <a:p>
            <a:r>
              <a:rPr lang="en-IN" sz="2400" dirty="0">
                <a:ln w="10541" cmpd="sng">
                  <a:noFill/>
                  <a:prstDash val="solid"/>
                </a:ln>
                <a:latin typeface="Cambria" pitchFamily="18" charset="0"/>
              </a:rPr>
              <a:t>Testing the developed model.</a:t>
            </a:r>
            <a:endParaRPr lang="en-IN" dirty="0"/>
          </a:p>
        </p:txBody>
      </p:sp>
      <p:pic>
        <p:nvPicPr>
          <p:cNvPr id="4" name="Picture 3">
            <a:extLst>
              <a:ext uri="{FF2B5EF4-FFF2-40B4-BE49-F238E27FC236}">
                <a16:creationId xmlns:a16="http://schemas.microsoft.com/office/drawing/2014/main" id="{9760F63F-E858-4785-A7DF-EA9797B53A55}"/>
              </a:ext>
            </a:extLst>
          </p:cNvPr>
          <p:cNvPicPr>
            <a:picLocks noChangeAspect="1"/>
          </p:cNvPicPr>
          <p:nvPr/>
        </p:nvPicPr>
        <p:blipFill>
          <a:blip r:embed="rId2"/>
          <a:stretch>
            <a:fillRect/>
          </a:stretch>
        </p:blipFill>
        <p:spPr>
          <a:xfrm>
            <a:off x="6479817" y="1413710"/>
            <a:ext cx="2664183" cy="3767655"/>
          </a:xfrm>
          <a:prstGeom prst="rect">
            <a:avLst/>
          </a:prstGeom>
        </p:spPr>
      </p:pic>
    </p:spTree>
    <p:extLst>
      <p:ext uri="{BB962C8B-B14F-4D97-AF65-F5344CB8AC3E}">
        <p14:creationId xmlns:p14="http://schemas.microsoft.com/office/powerpoint/2010/main" val="1996161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22A70F9B-6BD0-456F-BF2E-9F12FCEF25CC}"/>
              </a:ext>
            </a:extLst>
          </p:cNvPr>
          <p:cNvSpPr>
            <a:spLocks noGrp="1"/>
          </p:cNvSpPr>
          <p:nvPr>
            <p:ph type="title"/>
          </p:nvPr>
        </p:nvSpPr>
        <p:spPr>
          <a:xfrm>
            <a:off x="142875" y="177137"/>
            <a:ext cx="8858250" cy="1111251"/>
          </a:xfrm>
        </p:spPr>
        <p:txBody>
          <a:bodyPr>
            <a:normAutofit fontScale="90000"/>
          </a:bodyPr>
          <a:lstStyle/>
          <a:p>
            <a:r>
              <a:rPr lang="en-US" altLang="en-US" sz="2400" b="1" dirty="0">
                <a:ln w="10541" cmpd="sng">
                  <a:noFill/>
                  <a:prstDash val="solid"/>
                </a:ln>
                <a:solidFill>
                  <a:srgbClr val="002060"/>
                </a:solidFill>
                <a:latin typeface="Cambria" pitchFamily="18" charset="0"/>
                <a:ea typeface="+mn-ea"/>
                <a:cs typeface="+mn-cs"/>
              </a:rPr>
              <a:t>Effect of Blade Number on Performance of Drag Type Vertical Axis Wind Turbine</a:t>
            </a:r>
            <a:br>
              <a:rPr lang="en-US" altLang="en-US" sz="2400" b="1" dirty="0">
                <a:ln w="10541" cmpd="sng">
                  <a:noFill/>
                  <a:prstDash val="solid"/>
                </a:ln>
                <a:solidFill>
                  <a:srgbClr val="002060"/>
                </a:solidFill>
                <a:latin typeface="Cambria" pitchFamily="18" charset="0"/>
                <a:ea typeface="+mn-ea"/>
                <a:cs typeface="+mn-cs"/>
              </a:rPr>
            </a:br>
            <a:r>
              <a:rPr lang="en-US" altLang="en-US" sz="2400" b="1" dirty="0">
                <a:ln w="10541" cmpd="sng">
                  <a:noFill/>
                  <a:prstDash val="solid"/>
                </a:ln>
                <a:solidFill>
                  <a:srgbClr val="002060"/>
                </a:solidFill>
                <a:latin typeface="Cambria" pitchFamily="18" charset="0"/>
                <a:ea typeface="+mn-ea"/>
                <a:cs typeface="+mn-cs"/>
              </a:rPr>
              <a:t> M. Zheng, Y. Li, H. Teng</a:t>
            </a:r>
            <a:endParaRPr lang="en-IN" altLang="en-US" sz="2400" b="1" dirty="0">
              <a:ln w="10541" cmpd="sng">
                <a:noFill/>
                <a:prstDash val="solid"/>
              </a:ln>
              <a:solidFill>
                <a:srgbClr val="002060"/>
              </a:solidFill>
              <a:latin typeface="Cambria" pitchFamily="18" charset="0"/>
              <a:ea typeface="+mn-ea"/>
              <a:cs typeface="+mn-cs"/>
            </a:endParaRPr>
          </a:p>
        </p:txBody>
      </p:sp>
      <p:sp>
        <p:nvSpPr>
          <p:cNvPr id="3" name="Text Placeholder 2">
            <a:extLst>
              <a:ext uri="{FF2B5EF4-FFF2-40B4-BE49-F238E27FC236}">
                <a16:creationId xmlns:a16="http://schemas.microsoft.com/office/drawing/2014/main" id="{42614B99-A828-45FF-9FF2-6E44EF151E8D}"/>
              </a:ext>
            </a:extLst>
          </p:cNvPr>
          <p:cNvSpPr>
            <a:spLocks noGrp="1"/>
          </p:cNvSpPr>
          <p:nvPr>
            <p:ph type="body" idx="1"/>
          </p:nvPr>
        </p:nvSpPr>
        <p:spPr>
          <a:xfrm>
            <a:off x="838200" y="865633"/>
            <a:ext cx="3733800" cy="762000"/>
          </a:xfrm>
        </p:spPr>
        <p:txBody>
          <a:bodyPr/>
          <a:lstStyle/>
          <a:p>
            <a:pPr>
              <a:defRPr/>
            </a:pPr>
            <a:r>
              <a:rPr lang="en-IN" dirty="0">
                <a:ln w="10541" cmpd="sng">
                  <a:noFill/>
                  <a:prstDash val="solid"/>
                </a:ln>
                <a:solidFill>
                  <a:srgbClr val="002060"/>
                </a:solidFill>
                <a:latin typeface="Cambria" pitchFamily="18" charset="0"/>
              </a:rPr>
              <a:t>ABSTRACT</a:t>
            </a:r>
          </a:p>
        </p:txBody>
      </p:sp>
      <p:sp>
        <p:nvSpPr>
          <p:cNvPr id="4" name="Text Placeholder 3">
            <a:extLst>
              <a:ext uri="{FF2B5EF4-FFF2-40B4-BE49-F238E27FC236}">
                <a16:creationId xmlns:a16="http://schemas.microsoft.com/office/drawing/2014/main" id="{BCBC9FD6-C24B-4F35-A664-B350B2F88E6B}"/>
              </a:ext>
            </a:extLst>
          </p:cNvPr>
          <p:cNvSpPr>
            <a:spLocks noGrp="1"/>
          </p:cNvSpPr>
          <p:nvPr>
            <p:ph type="body" sz="half" idx="3"/>
          </p:nvPr>
        </p:nvSpPr>
        <p:spPr>
          <a:xfrm>
            <a:off x="5267325" y="865633"/>
            <a:ext cx="3733800" cy="762000"/>
          </a:xfrm>
        </p:spPr>
        <p:txBody>
          <a:bodyPr>
            <a:normAutofit/>
          </a:bodyPr>
          <a:lstStyle/>
          <a:p>
            <a:pPr algn="ctr">
              <a:defRPr/>
            </a:pPr>
            <a:r>
              <a:rPr lang="en-IN" dirty="0">
                <a:ln w="10541" cmpd="sng">
                  <a:noFill/>
                  <a:prstDash val="solid"/>
                </a:ln>
                <a:solidFill>
                  <a:srgbClr val="002060"/>
                </a:solidFill>
                <a:latin typeface="Cambria" pitchFamily="18" charset="0"/>
              </a:rPr>
              <a:t>SUMMARY</a:t>
            </a:r>
          </a:p>
        </p:txBody>
      </p:sp>
      <p:sp>
        <p:nvSpPr>
          <p:cNvPr id="11269" name="Content Placeholder 4">
            <a:extLst>
              <a:ext uri="{FF2B5EF4-FFF2-40B4-BE49-F238E27FC236}">
                <a16:creationId xmlns:a16="http://schemas.microsoft.com/office/drawing/2014/main" id="{4B40C261-BE82-48FD-8114-4E77AEDDF9D2}"/>
              </a:ext>
            </a:extLst>
          </p:cNvPr>
          <p:cNvSpPr>
            <a:spLocks noGrp="1"/>
          </p:cNvSpPr>
          <p:nvPr>
            <p:ph sz="half" idx="2"/>
          </p:nvPr>
        </p:nvSpPr>
        <p:spPr>
          <a:xfrm>
            <a:off x="114120" y="1647372"/>
            <a:ext cx="3733800" cy="4677228"/>
          </a:xfrm>
        </p:spPr>
        <p:txBody>
          <a:bodyPr>
            <a:normAutofit fontScale="32500" lnSpcReduction="20000"/>
          </a:bodyPr>
          <a:lstStyle/>
          <a:p>
            <a:pPr algn="just"/>
            <a:r>
              <a:rPr lang="en-US" altLang="en-US" sz="6200" dirty="0">
                <a:ln w="10541" cmpd="sng">
                  <a:noFill/>
                  <a:prstDash val="solid"/>
                </a:ln>
                <a:latin typeface="Cambria" pitchFamily="18" charset="0"/>
              </a:rPr>
              <a:t>The effect of blade number on performance of drag type vertical axis wind turbine (VAWT) is studied by Ansys numerical simulation, it involves 3-blade, 5-blade and 6-blade VAWTs. The optimized width of blade for each VAWT at maximum power efficiency is obtained, and simulation for the wind turbine with different number of blade is conducted for the VAWTs with turbine radius of 2 m at the inlet wind speed 8 m/s.</a:t>
            </a:r>
          </a:p>
          <a:p>
            <a:endParaRPr lang="en-IN" altLang="en-US" dirty="0"/>
          </a:p>
        </p:txBody>
      </p:sp>
      <p:sp>
        <p:nvSpPr>
          <p:cNvPr id="11270" name="Content Placeholder 5">
            <a:extLst>
              <a:ext uri="{FF2B5EF4-FFF2-40B4-BE49-F238E27FC236}">
                <a16:creationId xmlns:a16="http://schemas.microsoft.com/office/drawing/2014/main" id="{BC30659F-4A37-45FE-B6BE-E21B114E829F}"/>
              </a:ext>
            </a:extLst>
          </p:cNvPr>
          <p:cNvSpPr>
            <a:spLocks noGrp="1"/>
          </p:cNvSpPr>
          <p:nvPr>
            <p:ph sz="half" idx="4"/>
          </p:nvPr>
        </p:nvSpPr>
        <p:spPr>
          <a:xfrm>
            <a:off x="3866611" y="1514607"/>
            <a:ext cx="5163269" cy="5360646"/>
          </a:xfrm>
        </p:spPr>
        <p:txBody>
          <a:bodyPr>
            <a:noAutofit/>
          </a:bodyPr>
          <a:lstStyle/>
          <a:p>
            <a:pPr algn="just">
              <a:lnSpc>
                <a:spcPct val="80000"/>
              </a:lnSpc>
            </a:pPr>
            <a:r>
              <a:rPr lang="en-US" altLang="en-US" sz="2000" dirty="0">
                <a:ln w="10541" cmpd="sng">
                  <a:noFill/>
                  <a:prstDash val="solid"/>
                </a:ln>
                <a:latin typeface="Cambria" pitchFamily="18" charset="0"/>
              </a:rPr>
              <a:t>Through the analysis for wind turbine with the same turbine radius (2 m) and the inlet wind speed 8 m/s, it concludes:</a:t>
            </a:r>
          </a:p>
          <a:p>
            <a:pPr algn="just">
              <a:lnSpc>
                <a:spcPct val="80000"/>
              </a:lnSpc>
            </a:pPr>
            <a:r>
              <a:rPr lang="en-US" altLang="en-US" sz="2000" dirty="0">
                <a:ln w="10541" cmpd="sng">
                  <a:noFill/>
                  <a:prstDash val="solid"/>
                </a:ln>
                <a:latin typeface="Cambria" pitchFamily="18" charset="0"/>
              </a:rPr>
              <a:t> (1) The optimal L/D varies with blade number of wind turbine. </a:t>
            </a:r>
          </a:p>
          <a:p>
            <a:pPr algn="just">
              <a:lnSpc>
                <a:spcPct val="80000"/>
              </a:lnSpc>
            </a:pPr>
            <a:r>
              <a:rPr lang="en-US" altLang="en-US" sz="2000" dirty="0">
                <a:ln w="10541" cmpd="sng">
                  <a:noFill/>
                  <a:prstDash val="solid"/>
                </a:ln>
                <a:latin typeface="Cambria" pitchFamily="18" charset="0"/>
              </a:rPr>
              <a:t>(2) The optimal L/D for the 3-blade wind turbine is 0.66–0.67; its optimum power efficiency is 20.44%, the corresponding rotation rate is 20 rpm. </a:t>
            </a:r>
          </a:p>
          <a:p>
            <a:pPr algn="just">
              <a:lnSpc>
                <a:spcPct val="80000"/>
              </a:lnSpc>
            </a:pPr>
            <a:r>
              <a:rPr lang="en-US" altLang="en-US" sz="2000" dirty="0">
                <a:ln w="10541" cmpd="sng">
                  <a:noFill/>
                  <a:prstDash val="solid"/>
                </a:ln>
                <a:latin typeface="Cambria" pitchFamily="18" charset="0"/>
              </a:rPr>
              <a:t>(3) The optimal L/D for the 5-blade wind turbine is 0.40, its optimum power efficiency is 24.30%, and the corresponding rotation rate is 17 rpm. </a:t>
            </a:r>
          </a:p>
          <a:p>
            <a:pPr algn="just">
              <a:lnSpc>
                <a:spcPct val="80000"/>
              </a:lnSpc>
            </a:pPr>
            <a:r>
              <a:rPr lang="en-US" altLang="en-US" sz="2000" dirty="0">
                <a:ln w="10541" cmpd="sng">
                  <a:noFill/>
                  <a:prstDash val="solid"/>
                </a:ln>
                <a:latin typeface="Cambria" pitchFamily="18" charset="0"/>
              </a:rPr>
              <a:t>(4) The optimal L/D for the 6-blade wind turbine is 0.34 ~ 0.35, its optimum power efficiency is 26.82%, and the corresponding rotation rate is 18 rpm. </a:t>
            </a:r>
          </a:p>
          <a:p>
            <a:pPr algn="just">
              <a:lnSpc>
                <a:spcPct val="80000"/>
              </a:lnSpc>
            </a:pPr>
            <a:r>
              <a:rPr lang="en-US" altLang="en-US" sz="2000" dirty="0">
                <a:ln w="10541" cmpd="sng">
                  <a:noFill/>
                  <a:prstDash val="solid"/>
                </a:ln>
                <a:latin typeface="Cambria" pitchFamily="18" charset="0"/>
              </a:rPr>
              <a:t>(5) The stability of the wind turbine and the optimum power efficiency increase with the number of blades for turbine with the same radius and the inlet wind speed.</a:t>
            </a:r>
            <a:endParaRPr lang="en-IN" altLang="en-US" sz="2000" dirty="0">
              <a:ln w="10541" cmpd="sng">
                <a:noFill/>
                <a:prstDash val="solid"/>
              </a:ln>
              <a:latin typeface="Cambria" pitchFamily="18" charset="0"/>
            </a:endParaRPr>
          </a:p>
        </p:txBody>
      </p:sp>
      <p:sp>
        <p:nvSpPr>
          <p:cNvPr id="7" name="Rectangle 6">
            <a:extLst>
              <a:ext uri="{FF2B5EF4-FFF2-40B4-BE49-F238E27FC236}">
                <a16:creationId xmlns:a16="http://schemas.microsoft.com/office/drawing/2014/main" id="{6B8B6FC8-529E-4276-A1CB-81EBE0C6E2C3}"/>
              </a:ext>
            </a:extLst>
          </p:cNvPr>
          <p:cNvSpPr/>
          <p:nvPr/>
        </p:nvSpPr>
        <p:spPr>
          <a:xfrm>
            <a:off x="0" y="-171580"/>
            <a:ext cx="9144000" cy="584775"/>
          </a:xfrm>
          <a:prstGeom prst="rect">
            <a:avLst/>
          </a:prstGeom>
          <a:noFill/>
        </p:spPr>
        <p:txBody>
          <a:bodyPr wrap="square" lIns="91440" tIns="45720" rIns="91440" bIns="45720">
            <a:spAutoFit/>
          </a:bodyPr>
          <a:lstStyle/>
          <a:p>
            <a:pPr algn="ctr"/>
            <a:r>
              <a:rPr lang="en-US" sz="3200" b="1" cap="none" spc="0" dirty="0">
                <a:ln w="10541" cmpd="sng">
                  <a:noFill/>
                  <a:prstDash val="solid"/>
                </a:ln>
                <a:solidFill>
                  <a:srgbClr val="C00000"/>
                </a:solidFill>
                <a:effectLst/>
                <a:latin typeface="Bodoni MT Black" pitchFamily="18" charset="0"/>
              </a:rPr>
              <a:t>Literature Survey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6AF1AC83-4426-469D-8526-9B0617D5C4A7}"/>
              </a:ext>
            </a:extLst>
          </p:cNvPr>
          <p:cNvSpPr>
            <a:spLocks noGrp="1"/>
          </p:cNvSpPr>
          <p:nvPr>
            <p:ph type="title"/>
          </p:nvPr>
        </p:nvSpPr>
        <p:spPr>
          <a:xfrm>
            <a:off x="215900" y="-251619"/>
            <a:ext cx="8712200" cy="1439862"/>
          </a:xfrm>
        </p:spPr>
        <p:txBody>
          <a:bodyPr>
            <a:normAutofit/>
          </a:bodyPr>
          <a:lstStyle/>
          <a:p>
            <a:pPr algn="l"/>
            <a:r>
              <a:rPr lang="en-US" altLang="en-US" sz="2000" b="1" dirty="0">
                <a:ln w="10541" cmpd="sng">
                  <a:noFill/>
                  <a:prstDash val="solid"/>
                </a:ln>
                <a:solidFill>
                  <a:srgbClr val="002060"/>
                </a:solidFill>
                <a:latin typeface="Cambria" pitchFamily="18" charset="0"/>
                <a:ea typeface="+mn-ea"/>
                <a:cs typeface="+mn-cs"/>
              </a:rPr>
              <a:t>Selection of Material for Wind Turbine Blade by Analytic  Hierarchy Process (AHP)  Method </a:t>
            </a:r>
            <a:br>
              <a:rPr lang="en-US" altLang="en-US" sz="2000" b="1" dirty="0">
                <a:ln w="10541" cmpd="sng">
                  <a:noFill/>
                  <a:prstDash val="solid"/>
                </a:ln>
                <a:solidFill>
                  <a:srgbClr val="002060"/>
                </a:solidFill>
                <a:latin typeface="Cambria" pitchFamily="18" charset="0"/>
                <a:ea typeface="+mn-ea"/>
                <a:cs typeface="+mn-cs"/>
              </a:rPr>
            </a:br>
            <a:r>
              <a:rPr lang="en-US" altLang="en-US" sz="2000" b="1" dirty="0">
                <a:ln w="10541" cmpd="sng">
                  <a:noFill/>
                  <a:prstDash val="solid"/>
                </a:ln>
                <a:solidFill>
                  <a:srgbClr val="002060"/>
                </a:solidFill>
                <a:latin typeface="Cambria" pitchFamily="18" charset="0"/>
                <a:ea typeface="+mn-ea"/>
                <a:cs typeface="+mn-cs"/>
              </a:rPr>
              <a:t>Lahu P. </a:t>
            </a:r>
            <a:endParaRPr lang="en-IN" altLang="en-US" sz="2000" b="1" dirty="0">
              <a:ln w="10541" cmpd="sng">
                <a:noFill/>
                <a:prstDash val="solid"/>
              </a:ln>
              <a:solidFill>
                <a:srgbClr val="002060"/>
              </a:solidFill>
              <a:latin typeface="Cambria" pitchFamily="18" charset="0"/>
              <a:ea typeface="+mn-ea"/>
              <a:cs typeface="+mn-cs"/>
            </a:endParaRPr>
          </a:p>
        </p:txBody>
      </p:sp>
      <p:sp>
        <p:nvSpPr>
          <p:cNvPr id="3" name="Text Placeholder 2">
            <a:extLst>
              <a:ext uri="{FF2B5EF4-FFF2-40B4-BE49-F238E27FC236}">
                <a16:creationId xmlns:a16="http://schemas.microsoft.com/office/drawing/2014/main" id="{F4A43E52-7BED-41F6-896B-D88EFAE054A3}"/>
              </a:ext>
            </a:extLst>
          </p:cNvPr>
          <p:cNvSpPr>
            <a:spLocks noGrp="1"/>
          </p:cNvSpPr>
          <p:nvPr>
            <p:ph type="body" idx="1"/>
          </p:nvPr>
        </p:nvSpPr>
        <p:spPr>
          <a:xfrm>
            <a:off x="1131490" y="1151129"/>
            <a:ext cx="3733800" cy="365125"/>
          </a:xfrm>
        </p:spPr>
        <p:txBody>
          <a:bodyPr>
            <a:noAutofit/>
          </a:bodyPr>
          <a:lstStyle/>
          <a:p>
            <a:pPr>
              <a:defRPr/>
            </a:pPr>
            <a:r>
              <a:rPr lang="en-IN" dirty="0">
                <a:ln w="10541" cmpd="sng">
                  <a:noFill/>
                  <a:prstDash val="solid"/>
                </a:ln>
                <a:solidFill>
                  <a:srgbClr val="002060"/>
                </a:solidFill>
                <a:latin typeface="Cambria" pitchFamily="18" charset="0"/>
              </a:rPr>
              <a:t>ABSTRACT</a:t>
            </a:r>
          </a:p>
        </p:txBody>
      </p:sp>
      <p:sp>
        <p:nvSpPr>
          <p:cNvPr id="4" name="Text Placeholder 3">
            <a:extLst>
              <a:ext uri="{FF2B5EF4-FFF2-40B4-BE49-F238E27FC236}">
                <a16:creationId xmlns:a16="http://schemas.microsoft.com/office/drawing/2014/main" id="{6FD9A34B-371E-48E1-9820-AB5AEEF6F995}"/>
              </a:ext>
            </a:extLst>
          </p:cNvPr>
          <p:cNvSpPr>
            <a:spLocks noGrp="1"/>
          </p:cNvSpPr>
          <p:nvPr>
            <p:ph type="body" sz="half" idx="3"/>
          </p:nvPr>
        </p:nvSpPr>
        <p:spPr>
          <a:xfrm>
            <a:off x="4731431" y="1151128"/>
            <a:ext cx="3733800" cy="365125"/>
          </a:xfrm>
        </p:spPr>
        <p:txBody>
          <a:bodyPr>
            <a:noAutofit/>
          </a:bodyPr>
          <a:lstStyle/>
          <a:p>
            <a:pPr algn="ctr">
              <a:defRPr/>
            </a:pPr>
            <a:r>
              <a:rPr lang="en-IN" dirty="0">
                <a:ln w="10541" cmpd="sng">
                  <a:noFill/>
                  <a:prstDash val="solid"/>
                </a:ln>
                <a:solidFill>
                  <a:srgbClr val="002060"/>
                </a:solidFill>
                <a:latin typeface="Cambria" pitchFamily="18" charset="0"/>
              </a:rPr>
              <a:t>SUMMARY</a:t>
            </a:r>
          </a:p>
        </p:txBody>
      </p:sp>
      <p:sp>
        <p:nvSpPr>
          <p:cNvPr id="14341" name="Content Placeholder 4">
            <a:extLst>
              <a:ext uri="{FF2B5EF4-FFF2-40B4-BE49-F238E27FC236}">
                <a16:creationId xmlns:a16="http://schemas.microsoft.com/office/drawing/2014/main" id="{1E4A0BE6-DD1C-433E-88EB-D8B18A2888E6}"/>
              </a:ext>
            </a:extLst>
          </p:cNvPr>
          <p:cNvSpPr>
            <a:spLocks noGrp="1"/>
          </p:cNvSpPr>
          <p:nvPr>
            <p:ph sz="half" idx="2"/>
          </p:nvPr>
        </p:nvSpPr>
        <p:spPr>
          <a:xfrm>
            <a:off x="71437" y="1555559"/>
            <a:ext cx="4500563" cy="4151312"/>
          </a:xfrm>
        </p:spPr>
        <p:txBody>
          <a:bodyPr>
            <a:normAutofit fontScale="25000" lnSpcReduction="20000"/>
          </a:bodyPr>
          <a:lstStyle/>
          <a:p>
            <a:pPr algn="just"/>
            <a:r>
              <a:rPr lang="en-US" altLang="en-US" sz="8000" dirty="0">
                <a:ln w="10541" cmpd="sng">
                  <a:noFill/>
                  <a:prstDash val="solid"/>
                </a:ln>
                <a:latin typeface="Cambria" pitchFamily="18" charset="0"/>
              </a:rPr>
              <a:t>Wood, Glass fiber, carbon fiber, natural fiber, sandwich composite metal alloy materials are different material available for small wind turbine blades. Strength, durability, density, cost, and availability are the important properties to be considered during material selection of blade. The selection of material for wind turbine blade is an important stage in blade design. This paper presents a simple Analytic Hierarchy Process for material selection for the small wind turbine blade. AHP is one of the simplest and cost effective decision making method. In this work AHP is successfully applied for material selection for small wind turbine blade.</a:t>
            </a:r>
          </a:p>
          <a:p>
            <a:endParaRPr lang="en-IN" altLang="en-US" dirty="0"/>
          </a:p>
        </p:txBody>
      </p:sp>
      <p:sp>
        <p:nvSpPr>
          <p:cNvPr id="14342" name="Content Placeholder 5">
            <a:extLst>
              <a:ext uri="{FF2B5EF4-FFF2-40B4-BE49-F238E27FC236}">
                <a16:creationId xmlns:a16="http://schemas.microsoft.com/office/drawing/2014/main" id="{FA843EE7-CE8F-4252-97EF-1E67CC389918}"/>
              </a:ext>
            </a:extLst>
          </p:cNvPr>
          <p:cNvSpPr>
            <a:spLocks noGrp="1"/>
          </p:cNvSpPr>
          <p:nvPr>
            <p:ph sz="half" idx="4"/>
          </p:nvPr>
        </p:nvSpPr>
        <p:spPr>
          <a:xfrm>
            <a:off x="4731431" y="1655571"/>
            <a:ext cx="4041775" cy="3951288"/>
          </a:xfrm>
        </p:spPr>
        <p:txBody>
          <a:bodyPr>
            <a:normAutofit fontScale="25000" lnSpcReduction="20000"/>
          </a:bodyPr>
          <a:lstStyle/>
          <a:p>
            <a:pPr algn="just"/>
            <a:r>
              <a:rPr lang="en-US" altLang="en-US" sz="8000" dirty="0">
                <a:ln w="10541" cmpd="sng">
                  <a:noFill/>
                  <a:prstDash val="solid"/>
                </a:ln>
                <a:latin typeface="Cambria" pitchFamily="18" charset="0"/>
              </a:rPr>
              <a:t>AHP method is proved practical enough for selecting the material for wind turbine blade. It is extremely useful for making decision in case of complicated criteria and vast alternatives available however the Weight given to the criteria by the different individual according to his requirements may change the result. </a:t>
            </a:r>
          </a:p>
          <a:p>
            <a:endParaRPr lang="en-I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24D56734-C8A3-41E8-B2B3-EA4B5886CB46}"/>
              </a:ext>
            </a:extLst>
          </p:cNvPr>
          <p:cNvSpPr>
            <a:spLocks noGrp="1"/>
          </p:cNvSpPr>
          <p:nvPr>
            <p:ph type="title"/>
          </p:nvPr>
        </p:nvSpPr>
        <p:spPr>
          <a:xfrm>
            <a:off x="250825" y="-230981"/>
            <a:ext cx="8435975" cy="1143000"/>
          </a:xfrm>
        </p:spPr>
        <p:txBody>
          <a:bodyPr>
            <a:normAutofit/>
          </a:bodyPr>
          <a:lstStyle/>
          <a:p>
            <a:pPr algn="l"/>
            <a:r>
              <a:rPr lang="en-US" altLang="en-US" sz="2000" b="1" dirty="0">
                <a:ln w="10541" cmpd="sng">
                  <a:noFill/>
                  <a:prstDash val="solid"/>
                </a:ln>
                <a:solidFill>
                  <a:srgbClr val="002060"/>
                </a:solidFill>
                <a:latin typeface="Cambria" pitchFamily="18" charset="0"/>
                <a:ea typeface="+mn-ea"/>
                <a:cs typeface="+mn-cs"/>
              </a:rPr>
              <a:t>Materials for Wind Turbine Blades: An Overview</a:t>
            </a:r>
            <a:br>
              <a:rPr lang="en-US" altLang="en-US" sz="2000" b="1" dirty="0">
                <a:ln w="10541" cmpd="sng">
                  <a:noFill/>
                  <a:prstDash val="solid"/>
                </a:ln>
                <a:solidFill>
                  <a:srgbClr val="002060"/>
                </a:solidFill>
                <a:latin typeface="Cambria" pitchFamily="18" charset="0"/>
                <a:ea typeface="+mn-ea"/>
                <a:cs typeface="+mn-cs"/>
              </a:rPr>
            </a:br>
            <a:r>
              <a:rPr lang="en-US" altLang="en-US" sz="2000" b="1" dirty="0">
                <a:ln w="10541" cmpd="sng">
                  <a:noFill/>
                  <a:prstDash val="solid"/>
                </a:ln>
                <a:solidFill>
                  <a:srgbClr val="002060"/>
                </a:solidFill>
                <a:latin typeface="Cambria" pitchFamily="18" charset="0"/>
                <a:ea typeface="+mn-ea"/>
                <a:cs typeface="+mn-cs"/>
              </a:rPr>
              <a:t>Leon Mishnaevsky</a:t>
            </a:r>
            <a:endParaRPr lang="en-IN" altLang="en-US" sz="2000" b="1" dirty="0">
              <a:ln w="10541" cmpd="sng">
                <a:noFill/>
                <a:prstDash val="solid"/>
              </a:ln>
              <a:solidFill>
                <a:srgbClr val="002060"/>
              </a:solidFill>
              <a:latin typeface="Cambria" pitchFamily="18" charset="0"/>
              <a:ea typeface="+mn-ea"/>
              <a:cs typeface="+mn-cs"/>
            </a:endParaRPr>
          </a:p>
        </p:txBody>
      </p:sp>
      <p:sp>
        <p:nvSpPr>
          <p:cNvPr id="3" name="Text Placeholder 2">
            <a:extLst>
              <a:ext uri="{FF2B5EF4-FFF2-40B4-BE49-F238E27FC236}">
                <a16:creationId xmlns:a16="http://schemas.microsoft.com/office/drawing/2014/main" id="{F125EB89-7B4A-4E3D-90AF-F98FE59D516B}"/>
              </a:ext>
            </a:extLst>
          </p:cNvPr>
          <p:cNvSpPr>
            <a:spLocks noGrp="1"/>
          </p:cNvSpPr>
          <p:nvPr>
            <p:ph type="body" idx="1"/>
          </p:nvPr>
        </p:nvSpPr>
        <p:spPr>
          <a:xfrm>
            <a:off x="838200" y="796804"/>
            <a:ext cx="3733800" cy="436563"/>
          </a:xfrm>
        </p:spPr>
        <p:txBody>
          <a:bodyPr>
            <a:noAutofit/>
          </a:bodyPr>
          <a:lstStyle/>
          <a:p>
            <a:pPr>
              <a:defRPr/>
            </a:pPr>
            <a:r>
              <a:rPr lang="en-IN" dirty="0">
                <a:ln w="10541" cmpd="sng">
                  <a:noFill/>
                  <a:prstDash val="solid"/>
                </a:ln>
                <a:solidFill>
                  <a:srgbClr val="002060"/>
                </a:solidFill>
                <a:latin typeface="Cambria" pitchFamily="18" charset="0"/>
              </a:rPr>
              <a:t>ABSTRACT</a:t>
            </a:r>
          </a:p>
        </p:txBody>
      </p:sp>
      <p:sp>
        <p:nvSpPr>
          <p:cNvPr id="4" name="Text Placeholder 3">
            <a:extLst>
              <a:ext uri="{FF2B5EF4-FFF2-40B4-BE49-F238E27FC236}">
                <a16:creationId xmlns:a16="http://schemas.microsoft.com/office/drawing/2014/main" id="{65078F47-EDD6-40B0-B698-16D665531731}"/>
              </a:ext>
            </a:extLst>
          </p:cNvPr>
          <p:cNvSpPr>
            <a:spLocks noGrp="1"/>
          </p:cNvSpPr>
          <p:nvPr>
            <p:ph type="body" sz="half" idx="3"/>
          </p:nvPr>
        </p:nvSpPr>
        <p:spPr>
          <a:xfrm>
            <a:off x="4953000" y="769143"/>
            <a:ext cx="3733800" cy="438150"/>
          </a:xfrm>
        </p:spPr>
        <p:txBody>
          <a:bodyPr>
            <a:noAutofit/>
          </a:bodyPr>
          <a:lstStyle/>
          <a:p>
            <a:pPr algn="ctr">
              <a:defRPr/>
            </a:pPr>
            <a:r>
              <a:rPr lang="en-IN" dirty="0">
                <a:ln w="10541" cmpd="sng">
                  <a:noFill/>
                  <a:prstDash val="solid"/>
                </a:ln>
                <a:solidFill>
                  <a:srgbClr val="002060"/>
                </a:solidFill>
                <a:latin typeface="Cambria" pitchFamily="18" charset="0"/>
              </a:rPr>
              <a:t>SUMMARY</a:t>
            </a:r>
          </a:p>
        </p:txBody>
      </p:sp>
      <p:sp>
        <p:nvSpPr>
          <p:cNvPr id="15365" name="Content Placeholder 4">
            <a:extLst>
              <a:ext uri="{FF2B5EF4-FFF2-40B4-BE49-F238E27FC236}">
                <a16:creationId xmlns:a16="http://schemas.microsoft.com/office/drawing/2014/main" id="{D071C842-1E90-4841-A013-578413B89487}"/>
              </a:ext>
            </a:extLst>
          </p:cNvPr>
          <p:cNvSpPr>
            <a:spLocks noGrp="1"/>
          </p:cNvSpPr>
          <p:nvPr>
            <p:ph sz="half" idx="2"/>
          </p:nvPr>
        </p:nvSpPr>
        <p:spPr>
          <a:xfrm>
            <a:off x="250825" y="1251071"/>
            <a:ext cx="3968750" cy="4810125"/>
          </a:xfrm>
        </p:spPr>
        <p:txBody>
          <a:bodyPr>
            <a:normAutofit fontScale="47500" lnSpcReduction="20000"/>
          </a:bodyPr>
          <a:lstStyle/>
          <a:p>
            <a:r>
              <a:rPr lang="en-US" altLang="en-US" sz="4200" dirty="0">
                <a:ln w="10541" cmpd="sng">
                  <a:noFill/>
                  <a:prstDash val="solid"/>
                </a:ln>
                <a:latin typeface="Cambria" pitchFamily="18" charset="0"/>
              </a:rPr>
              <a:t>A short overview of composite materials for wind turbine applications is presented here. Requirements toward the wind turbine materials, loads, as well as available materials are reviewed. Apart from the traditional composites for wind turbine blades (glass fibers/epoxy matrix composites), natural composites, hybrid and nanoengineered composites are discussed. Manufacturing technologies for wind turbine composites, as well their testing and modelling approaches are reviewed.</a:t>
            </a:r>
          </a:p>
          <a:p>
            <a:endParaRPr lang="en-IN" altLang="en-US" dirty="0"/>
          </a:p>
        </p:txBody>
      </p:sp>
      <p:sp>
        <p:nvSpPr>
          <p:cNvPr id="15366" name="Content Placeholder 5">
            <a:extLst>
              <a:ext uri="{FF2B5EF4-FFF2-40B4-BE49-F238E27FC236}">
                <a16:creationId xmlns:a16="http://schemas.microsoft.com/office/drawing/2014/main" id="{DAF5CAA3-80E6-4FE3-A3BA-68BA4F9AA5A7}"/>
              </a:ext>
            </a:extLst>
          </p:cNvPr>
          <p:cNvSpPr>
            <a:spLocks noGrp="1"/>
          </p:cNvSpPr>
          <p:nvPr>
            <p:ph sz="half" idx="4"/>
          </p:nvPr>
        </p:nvSpPr>
        <p:spPr>
          <a:xfrm>
            <a:off x="4500442" y="1230147"/>
            <a:ext cx="4452937" cy="5837238"/>
          </a:xfrm>
        </p:spPr>
        <p:txBody>
          <a:bodyPr>
            <a:normAutofit fontScale="47500" lnSpcReduction="20000"/>
          </a:bodyPr>
          <a:lstStyle/>
          <a:p>
            <a:r>
              <a:rPr lang="en-US" altLang="en-US" sz="4200" dirty="0">
                <a:ln w="10541" cmpd="sng">
                  <a:noFill/>
                  <a:prstDash val="solid"/>
                </a:ln>
                <a:latin typeface="Cambria" pitchFamily="18" charset="0"/>
              </a:rPr>
              <a:t>Carbon fibers represent a very promising alternative to the traditional E-glass fibers. Other alternatives are high strength glasses, basalt, aramid and natural fibers. Carbon fibers ensure higher stiffness while their disadvantages are higher costs, lower compressive strength and high sensitivity to local defects (e.g., misalignment). In several studies, the combination of carbon and E-glass fibers was recommended as a promising solution, which allows to achieve the combination of higher stiffness (due to carbon fibers) with limited cost increase. With view of resin matrix, thermoplastics have some advantages over traditionally used thermosets, e.g., recyclability. </a:t>
            </a:r>
          </a:p>
          <a:p>
            <a:endParaRPr lang="en-I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A37A36E-1388-4952-97A9-97E07435680E}"/>
              </a:ext>
            </a:extLst>
          </p:cNvPr>
          <p:cNvSpPr txBox="1">
            <a:spLocks/>
          </p:cNvSpPr>
          <p:nvPr/>
        </p:nvSpPr>
        <p:spPr>
          <a:xfrm>
            <a:off x="876299" y="688292"/>
            <a:ext cx="7505700" cy="47982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ln w="10541" cmpd="sng">
                  <a:noFill/>
                  <a:prstDash val="solid"/>
                </a:ln>
                <a:solidFill>
                  <a:srgbClr val="002060"/>
                </a:solidFill>
                <a:latin typeface="Cambria" pitchFamily="18" charset="0"/>
              </a:rPr>
              <a:t>THE DIFFERENT TYPES OF MATERIALS AVAILABLE AND REASON FOR NOT SELECTING</a:t>
            </a:r>
          </a:p>
        </p:txBody>
      </p:sp>
      <p:graphicFrame>
        <p:nvGraphicFramePr>
          <p:cNvPr id="4" name="Content Placeholder 3">
            <a:extLst>
              <a:ext uri="{FF2B5EF4-FFF2-40B4-BE49-F238E27FC236}">
                <a16:creationId xmlns:a16="http://schemas.microsoft.com/office/drawing/2014/main" id="{15E355FE-D048-42F6-AC15-418666B50091}"/>
              </a:ext>
            </a:extLst>
          </p:cNvPr>
          <p:cNvGraphicFramePr>
            <a:graphicFrameLocks/>
          </p:cNvGraphicFramePr>
          <p:nvPr>
            <p:extLst>
              <p:ext uri="{D42A27DB-BD31-4B8C-83A1-F6EECF244321}">
                <p14:modId xmlns:p14="http://schemas.microsoft.com/office/powerpoint/2010/main" val="1477693628"/>
              </p:ext>
            </p:extLst>
          </p:nvPr>
        </p:nvGraphicFramePr>
        <p:xfrm>
          <a:off x="1066800" y="1611630"/>
          <a:ext cx="7086599" cy="3634740"/>
        </p:xfrm>
        <a:graphic>
          <a:graphicData uri="http://schemas.openxmlformats.org/drawingml/2006/table">
            <a:tbl>
              <a:tblPr firstRow="1" bandRow="1">
                <a:tableStyleId>{5C22544A-7EE6-4342-B048-85BDC9FD1C3A}</a:tableStyleId>
              </a:tblPr>
              <a:tblGrid>
                <a:gridCol w="699155">
                  <a:extLst>
                    <a:ext uri="{9D8B030D-6E8A-4147-A177-3AD203B41FA5}">
                      <a16:colId xmlns:a16="http://schemas.microsoft.com/office/drawing/2014/main" val="20000"/>
                    </a:ext>
                  </a:extLst>
                </a:gridCol>
                <a:gridCol w="2319574">
                  <a:extLst>
                    <a:ext uri="{9D8B030D-6E8A-4147-A177-3AD203B41FA5}">
                      <a16:colId xmlns:a16="http://schemas.microsoft.com/office/drawing/2014/main" val="20001"/>
                    </a:ext>
                  </a:extLst>
                </a:gridCol>
                <a:gridCol w="4067870">
                  <a:extLst>
                    <a:ext uri="{9D8B030D-6E8A-4147-A177-3AD203B41FA5}">
                      <a16:colId xmlns:a16="http://schemas.microsoft.com/office/drawing/2014/main" val="20002"/>
                    </a:ext>
                  </a:extLst>
                </a:gridCol>
              </a:tblGrid>
              <a:tr h="718748">
                <a:tc>
                  <a:txBody>
                    <a:bodyPr/>
                    <a:lstStyle/>
                    <a:p>
                      <a:r>
                        <a:rPr lang="en-US" sz="2400" dirty="0" err="1">
                          <a:latin typeface="Cambria" panose="02040503050406030204" pitchFamily="18" charset="0"/>
                          <a:ea typeface="Cambria" panose="02040503050406030204" pitchFamily="18" charset="0"/>
                        </a:rPr>
                        <a:t>Sl</a:t>
                      </a:r>
                      <a:r>
                        <a:rPr lang="en-US" sz="2400" dirty="0">
                          <a:latin typeface="Cambria" panose="02040503050406030204" pitchFamily="18" charset="0"/>
                          <a:ea typeface="Cambria" panose="02040503050406030204" pitchFamily="18" charset="0"/>
                        </a:rPr>
                        <a:t> No.</a:t>
                      </a:r>
                    </a:p>
                  </a:txBody>
                  <a:tcPr marL="68580" marR="68580" marT="34290" marB="34290"/>
                </a:tc>
                <a:tc>
                  <a:txBody>
                    <a:bodyPr/>
                    <a:lstStyle/>
                    <a:p>
                      <a:r>
                        <a:rPr lang="en-US" sz="2400" dirty="0">
                          <a:latin typeface="Cambria" panose="02040503050406030204" pitchFamily="18" charset="0"/>
                          <a:ea typeface="Cambria" panose="02040503050406030204" pitchFamily="18" charset="0"/>
                        </a:rPr>
                        <a:t>              MATERIALS</a:t>
                      </a:r>
                    </a:p>
                  </a:txBody>
                  <a:tcPr marL="68580" marR="68580" marT="34290" marB="34290"/>
                </a:tc>
                <a:tc>
                  <a:txBody>
                    <a:bodyPr/>
                    <a:lstStyle/>
                    <a:p>
                      <a:r>
                        <a:rPr lang="en-US" sz="2400" dirty="0">
                          <a:latin typeface="Cambria" panose="02040503050406030204" pitchFamily="18" charset="0"/>
                          <a:ea typeface="Cambria" panose="02040503050406030204" pitchFamily="18" charset="0"/>
                        </a:rPr>
                        <a:t>                           DISADVANTAGES</a:t>
                      </a:r>
                    </a:p>
                  </a:txBody>
                  <a:tcPr marL="68580" marR="68580" marT="34290" marB="34290"/>
                </a:tc>
                <a:extLst>
                  <a:ext uri="{0D108BD9-81ED-4DB2-BD59-A6C34878D82A}">
                    <a16:rowId xmlns:a16="http://schemas.microsoft.com/office/drawing/2014/main" val="10000"/>
                  </a:ext>
                </a:extLst>
              </a:tr>
              <a:tr h="718748">
                <a:tc>
                  <a:txBody>
                    <a:bodyPr/>
                    <a:lstStyle/>
                    <a:p>
                      <a:r>
                        <a:rPr lang="en-US" sz="2400" dirty="0">
                          <a:latin typeface="Cambria" panose="02040503050406030204" pitchFamily="18" charset="0"/>
                          <a:ea typeface="Cambria" panose="02040503050406030204" pitchFamily="18" charset="0"/>
                        </a:rPr>
                        <a:t>1.</a:t>
                      </a:r>
                    </a:p>
                  </a:txBody>
                  <a:tcPr marL="68580" marR="68580" marT="34290" marB="34290"/>
                </a:tc>
                <a:tc>
                  <a:txBody>
                    <a:bodyPr/>
                    <a:lstStyle/>
                    <a:p>
                      <a:r>
                        <a:rPr lang="en-US" sz="2400" dirty="0">
                          <a:latin typeface="Cambria" panose="02040503050406030204" pitchFamily="18" charset="0"/>
                          <a:ea typeface="Cambria" panose="02040503050406030204" pitchFamily="18" charset="0"/>
                        </a:rPr>
                        <a:t>Plastic</a:t>
                      </a:r>
                    </a:p>
                  </a:txBody>
                  <a:tcPr marL="68580" marR="68580" marT="34290" marB="34290"/>
                </a:tc>
                <a:tc>
                  <a:txBody>
                    <a:bodyPr/>
                    <a:lstStyle/>
                    <a:p>
                      <a:r>
                        <a:rPr lang="en-US" sz="2400" b="0" i="0" kern="1200" dirty="0">
                          <a:solidFill>
                            <a:schemeClr val="dk1"/>
                          </a:solidFill>
                          <a:latin typeface="Cambria" panose="02040503050406030204" pitchFamily="18" charset="0"/>
                          <a:ea typeface="Cambria" panose="02040503050406030204" pitchFamily="18" charset="0"/>
                          <a:cs typeface="+mn-cs"/>
                        </a:rPr>
                        <a:t>Plastics are non-biodegradable. </a:t>
                      </a:r>
                      <a:endParaRPr lang="en-US" sz="2400" dirty="0">
                        <a:latin typeface="Cambria" panose="02040503050406030204" pitchFamily="18" charset="0"/>
                        <a:ea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390178">
                <a:tc>
                  <a:txBody>
                    <a:bodyPr/>
                    <a:lstStyle/>
                    <a:p>
                      <a:r>
                        <a:rPr lang="en-US" sz="2400" dirty="0">
                          <a:latin typeface="Cambria" panose="02040503050406030204" pitchFamily="18" charset="0"/>
                          <a:ea typeface="Cambria" panose="02040503050406030204" pitchFamily="18" charset="0"/>
                        </a:rPr>
                        <a:t>2.</a:t>
                      </a:r>
                    </a:p>
                  </a:txBody>
                  <a:tcPr marL="68580" marR="68580" marT="34290" marB="34290"/>
                </a:tc>
                <a:tc>
                  <a:txBody>
                    <a:bodyPr/>
                    <a:lstStyle/>
                    <a:p>
                      <a:r>
                        <a:rPr lang="en-US" sz="2400" dirty="0">
                          <a:latin typeface="Cambria" panose="02040503050406030204" pitchFamily="18" charset="0"/>
                          <a:ea typeface="Cambria" panose="02040503050406030204" pitchFamily="18" charset="0"/>
                        </a:rPr>
                        <a:t>Composites</a:t>
                      </a:r>
                    </a:p>
                  </a:txBody>
                  <a:tcPr marL="68580" marR="68580" marT="34290" marB="34290"/>
                </a:tc>
                <a:tc>
                  <a:txBody>
                    <a:bodyPr/>
                    <a:lstStyle/>
                    <a:p>
                      <a:r>
                        <a:rPr lang="en-US" sz="2400" dirty="0">
                          <a:latin typeface="Cambria" panose="02040503050406030204" pitchFamily="18" charset="0"/>
                          <a:ea typeface="Cambria" panose="02040503050406030204" pitchFamily="18" charset="0"/>
                        </a:rPr>
                        <a:t>Very costly.</a:t>
                      </a:r>
                    </a:p>
                  </a:txBody>
                  <a:tcPr marL="68580" marR="68580" marT="34290" marB="34290"/>
                </a:tc>
                <a:extLst>
                  <a:ext uri="{0D108BD9-81ED-4DB2-BD59-A6C34878D82A}">
                    <a16:rowId xmlns:a16="http://schemas.microsoft.com/office/drawing/2014/main" val="10002"/>
                  </a:ext>
                </a:extLst>
              </a:tr>
              <a:tr h="1047319">
                <a:tc>
                  <a:txBody>
                    <a:bodyPr/>
                    <a:lstStyle/>
                    <a:p>
                      <a:r>
                        <a:rPr lang="en-US" sz="2400" dirty="0">
                          <a:latin typeface="Cambria" panose="02040503050406030204" pitchFamily="18" charset="0"/>
                          <a:ea typeface="Cambria" panose="02040503050406030204" pitchFamily="18" charset="0"/>
                        </a:rPr>
                        <a:t>3.</a:t>
                      </a:r>
                    </a:p>
                  </a:txBody>
                  <a:tcPr marL="68580" marR="68580" marT="34290" marB="3429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400" dirty="0">
                          <a:latin typeface="Cambria" panose="02040503050406030204" pitchFamily="18" charset="0"/>
                          <a:ea typeface="Cambria" panose="02040503050406030204" pitchFamily="18" charset="0"/>
                        </a:rPr>
                        <a:t>Carbon Fiber</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400" b="0" i="0" kern="1200" dirty="0">
                          <a:solidFill>
                            <a:schemeClr val="dk1"/>
                          </a:solidFill>
                          <a:effectLst/>
                          <a:latin typeface="Cambria" panose="02040503050406030204" pitchFamily="18" charset="0"/>
                          <a:ea typeface="Cambria" panose="02040503050406030204" pitchFamily="18" charset="0"/>
                          <a:cs typeface="+mn-cs"/>
                        </a:rPr>
                        <a:t>Carbon </a:t>
                      </a:r>
                      <a:r>
                        <a:rPr lang="en-IN" sz="2400" b="0" i="0" kern="1200" dirty="0" err="1">
                          <a:solidFill>
                            <a:schemeClr val="dk1"/>
                          </a:solidFill>
                          <a:effectLst/>
                          <a:latin typeface="Cambria" panose="02040503050406030204" pitchFamily="18" charset="0"/>
                          <a:ea typeface="Cambria" panose="02040503050406030204" pitchFamily="18" charset="0"/>
                          <a:cs typeface="+mn-cs"/>
                        </a:rPr>
                        <a:t>fiber</a:t>
                      </a:r>
                      <a:r>
                        <a:rPr lang="en-IN" sz="2400" b="0" i="0" kern="1200" dirty="0">
                          <a:solidFill>
                            <a:schemeClr val="dk1"/>
                          </a:solidFill>
                          <a:effectLst/>
                          <a:latin typeface="Cambria" panose="02040503050406030204" pitchFamily="18" charset="0"/>
                          <a:ea typeface="Cambria" panose="02040503050406030204" pitchFamily="18" charset="0"/>
                          <a:cs typeface="+mn-cs"/>
                        </a:rPr>
                        <a:t> will break or shatter</a:t>
                      </a:r>
                    </a:p>
                    <a:p>
                      <a:r>
                        <a:rPr lang="en-US" sz="2400" dirty="0">
                          <a:latin typeface="Cambria" panose="02040503050406030204" pitchFamily="18" charset="0"/>
                          <a:ea typeface="Cambria" panose="02040503050406030204" pitchFamily="18" charset="0"/>
                        </a:rPr>
                        <a:t>Carbon fiber are also costly.</a:t>
                      </a:r>
                    </a:p>
                  </a:txBody>
                  <a:tcPr marL="68580" marR="68580" marT="34290" marB="34290"/>
                </a:tc>
                <a:extLst>
                  <a:ext uri="{0D108BD9-81ED-4DB2-BD59-A6C34878D82A}">
                    <a16:rowId xmlns:a16="http://schemas.microsoft.com/office/drawing/2014/main" val="10003"/>
                  </a:ext>
                </a:extLst>
              </a:tr>
              <a:tr h="390178">
                <a:tc>
                  <a:txBody>
                    <a:bodyPr/>
                    <a:lstStyle/>
                    <a:p>
                      <a:r>
                        <a:rPr lang="en-US" sz="2400" dirty="0">
                          <a:latin typeface="Cambria" panose="02040503050406030204" pitchFamily="18" charset="0"/>
                          <a:ea typeface="Cambria" panose="02040503050406030204" pitchFamily="18" charset="0"/>
                        </a:rPr>
                        <a:t>4.</a:t>
                      </a:r>
                    </a:p>
                  </a:txBody>
                  <a:tcPr marL="68580" marR="68580" marT="34290" marB="34290"/>
                </a:tc>
                <a:tc>
                  <a:txBody>
                    <a:bodyPr/>
                    <a:lstStyle/>
                    <a:p>
                      <a:r>
                        <a:rPr lang="en-US" sz="2400" dirty="0">
                          <a:latin typeface="Cambria" panose="02040503050406030204" pitchFamily="18" charset="0"/>
                          <a:ea typeface="Cambria" panose="02040503050406030204" pitchFamily="18" charset="0"/>
                        </a:rPr>
                        <a:t>Steel</a:t>
                      </a:r>
                    </a:p>
                  </a:txBody>
                  <a:tcPr marL="68580" marR="68580" marT="34290" marB="34290"/>
                </a:tc>
                <a:tc>
                  <a:txBody>
                    <a:bodyPr/>
                    <a:lstStyle/>
                    <a:p>
                      <a:r>
                        <a:rPr lang="en-US" sz="2400" dirty="0">
                          <a:latin typeface="Cambria" panose="02040503050406030204" pitchFamily="18" charset="0"/>
                          <a:ea typeface="Cambria" panose="02040503050406030204" pitchFamily="18" charset="0"/>
                        </a:rPr>
                        <a:t>Highly Corrosive.</a:t>
                      </a:r>
                    </a:p>
                  </a:txBody>
                  <a:tcPr marL="68580" marR="68580" marT="34290" marB="34290"/>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4B671CA6-A447-4B94-A449-D54ADAA64AC2}"/>
              </a:ext>
            </a:extLst>
          </p:cNvPr>
          <p:cNvSpPr/>
          <p:nvPr/>
        </p:nvSpPr>
        <p:spPr>
          <a:xfrm>
            <a:off x="0" y="76200"/>
            <a:ext cx="9144000" cy="584775"/>
          </a:xfrm>
          <a:prstGeom prst="rect">
            <a:avLst/>
          </a:prstGeom>
          <a:noFill/>
        </p:spPr>
        <p:txBody>
          <a:bodyPr wrap="square" lIns="91440" tIns="45720" rIns="91440" bIns="45720">
            <a:spAutoFit/>
          </a:bodyPr>
          <a:lstStyle/>
          <a:p>
            <a:pPr algn="ctr"/>
            <a:r>
              <a:rPr lang="en-US" sz="3200" b="1" cap="none" spc="0" dirty="0">
                <a:ln w="10541" cmpd="sng">
                  <a:noFill/>
                  <a:prstDash val="solid"/>
                </a:ln>
                <a:solidFill>
                  <a:srgbClr val="C00000"/>
                </a:solidFill>
                <a:effectLst/>
                <a:latin typeface="Bodoni MT Black" pitchFamily="18" charset="0"/>
              </a:rPr>
              <a:t>Material Selection</a:t>
            </a:r>
          </a:p>
        </p:txBody>
      </p:sp>
    </p:spTree>
    <p:extLst>
      <p:ext uri="{BB962C8B-B14F-4D97-AF65-F5344CB8AC3E}">
        <p14:creationId xmlns:p14="http://schemas.microsoft.com/office/powerpoint/2010/main" val="504638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7CD88-5BC0-49D1-83B9-1071630A04F2}"/>
              </a:ext>
            </a:extLst>
          </p:cNvPr>
          <p:cNvSpPr txBox="1">
            <a:spLocks/>
          </p:cNvSpPr>
          <p:nvPr/>
        </p:nvSpPr>
        <p:spPr>
          <a:xfrm>
            <a:off x="609600" y="152400"/>
            <a:ext cx="6572250" cy="548879"/>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chemeClr val="dk1"/>
                </a:solidFill>
                <a:latin typeface="Cambria" panose="02040503050406030204" pitchFamily="18" charset="0"/>
                <a:ea typeface="Cambria" panose="02040503050406030204" pitchFamily="18" charset="0"/>
                <a:cs typeface="+mn-cs"/>
              </a:rPr>
              <a:t> </a:t>
            </a:r>
            <a:r>
              <a:rPr lang="en-US" sz="2500" b="1" dirty="0">
                <a:ln w="10541" cmpd="sng">
                  <a:noFill/>
                  <a:prstDash val="solid"/>
                </a:ln>
                <a:solidFill>
                  <a:srgbClr val="002060"/>
                </a:solidFill>
                <a:latin typeface="Cambria" pitchFamily="18" charset="0"/>
                <a:ea typeface="+mn-ea"/>
                <a:cs typeface="+mn-cs"/>
              </a:rPr>
              <a:t>PREFERRED MATERIAL</a:t>
            </a:r>
          </a:p>
        </p:txBody>
      </p:sp>
      <p:graphicFrame>
        <p:nvGraphicFramePr>
          <p:cNvPr id="3" name="Table 2">
            <a:extLst>
              <a:ext uri="{FF2B5EF4-FFF2-40B4-BE49-F238E27FC236}">
                <a16:creationId xmlns:a16="http://schemas.microsoft.com/office/drawing/2014/main" id="{6E5FA346-092C-409F-9FF9-94C1FD88DEB1}"/>
              </a:ext>
            </a:extLst>
          </p:cNvPr>
          <p:cNvGraphicFramePr>
            <a:graphicFrameLocks noGrp="1"/>
          </p:cNvGraphicFramePr>
          <p:nvPr>
            <p:extLst>
              <p:ext uri="{D42A27DB-BD31-4B8C-83A1-F6EECF244321}">
                <p14:modId xmlns:p14="http://schemas.microsoft.com/office/powerpoint/2010/main" val="1158631479"/>
              </p:ext>
            </p:extLst>
          </p:nvPr>
        </p:nvGraphicFramePr>
        <p:xfrm>
          <a:off x="638174" y="701279"/>
          <a:ext cx="7896226" cy="5074920"/>
        </p:xfrm>
        <a:graphic>
          <a:graphicData uri="http://schemas.openxmlformats.org/drawingml/2006/table">
            <a:tbl>
              <a:tblPr firstRow="1" bandRow="1">
                <a:tableStyleId>{5C22544A-7EE6-4342-B048-85BDC9FD1C3A}</a:tableStyleId>
              </a:tblPr>
              <a:tblGrid>
                <a:gridCol w="2598968">
                  <a:extLst>
                    <a:ext uri="{9D8B030D-6E8A-4147-A177-3AD203B41FA5}">
                      <a16:colId xmlns:a16="http://schemas.microsoft.com/office/drawing/2014/main" val="1266429218"/>
                    </a:ext>
                  </a:extLst>
                </a:gridCol>
                <a:gridCol w="2648629">
                  <a:extLst>
                    <a:ext uri="{9D8B030D-6E8A-4147-A177-3AD203B41FA5}">
                      <a16:colId xmlns:a16="http://schemas.microsoft.com/office/drawing/2014/main" val="2164922536"/>
                    </a:ext>
                  </a:extLst>
                </a:gridCol>
                <a:gridCol w="2648629">
                  <a:extLst>
                    <a:ext uri="{9D8B030D-6E8A-4147-A177-3AD203B41FA5}">
                      <a16:colId xmlns:a16="http://schemas.microsoft.com/office/drawing/2014/main" val="427691647"/>
                    </a:ext>
                  </a:extLst>
                </a:gridCol>
              </a:tblGrid>
              <a:tr h="4800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kern="1200" dirty="0" err="1">
                          <a:solidFill>
                            <a:schemeClr val="lt1"/>
                          </a:solidFill>
                          <a:latin typeface="Cambria" panose="02040503050406030204" pitchFamily="18" charset="0"/>
                          <a:ea typeface="Cambria" panose="02040503050406030204" pitchFamily="18" charset="0"/>
                          <a:cs typeface="+mn-cs"/>
                        </a:rPr>
                        <a:t>Sl</a:t>
                      </a:r>
                      <a:r>
                        <a:rPr lang="en-US" sz="2400" b="1" kern="1200" dirty="0">
                          <a:solidFill>
                            <a:schemeClr val="lt1"/>
                          </a:solidFill>
                          <a:latin typeface="Cambria" panose="02040503050406030204" pitchFamily="18" charset="0"/>
                          <a:ea typeface="Cambria" panose="02040503050406030204" pitchFamily="18" charset="0"/>
                          <a:cs typeface="+mn-cs"/>
                        </a:rPr>
                        <a:t> No.</a:t>
                      </a:r>
                    </a:p>
                    <a:p>
                      <a:endParaRPr lang="en-IN" sz="2400" b="1" kern="1200" dirty="0">
                        <a:solidFill>
                          <a:schemeClr val="lt1"/>
                        </a:solidFill>
                        <a:latin typeface="Cambria" panose="02040503050406030204" pitchFamily="18" charset="0"/>
                        <a:ea typeface="Cambria" panose="02040503050406030204" pitchFamily="18" charset="0"/>
                        <a:cs typeface="+mn-cs"/>
                      </a:endParaRPr>
                    </a:p>
                  </a:txBody>
                  <a:tcPr marL="68580" marR="68580" marT="34290" marB="3429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400" b="1" kern="1200" dirty="0">
                          <a:solidFill>
                            <a:schemeClr val="lt1"/>
                          </a:solidFill>
                          <a:latin typeface="Cambria" panose="02040503050406030204" pitchFamily="18" charset="0"/>
                          <a:ea typeface="Cambria" panose="02040503050406030204" pitchFamily="18" charset="0"/>
                          <a:cs typeface="+mn-cs"/>
                        </a:rPr>
                        <a:t>MATERIAL</a:t>
                      </a:r>
                    </a:p>
                  </a:txBody>
                  <a:tcPr marL="68580" marR="68580" marT="34290" marB="3429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400" b="1" kern="1200" dirty="0">
                          <a:solidFill>
                            <a:schemeClr val="lt1"/>
                          </a:solidFill>
                          <a:latin typeface="Cambria" panose="02040503050406030204" pitchFamily="18" charset="0"/>
                          <a:ea typeface="Cambria" panose="02040503050406030204" pitchFamily="18" charset="0"/>
                          <a:cs typeface="+mn-cs"/>
                        </a:rPr>
                        <a:t>ADVANTAGES</a:t>
                      </a:r>
                    </a:p>
                  </a:txBody>
                  <a:tcPr marL="68580" marR="68580" marT="34290" marB="34290"/>
                </a:tc>
                <a:extLst>
                  <a:ext uri="{0D108BD9-81ED-4DB2-BD59-A6C34878D82A}">
                    <a16:rowId xmlns:a16="http://schemas.microsoft.com/office/drawing/2014/main" val="2914296747"/>
                  </a:ext>
                </a:extLst>
              </a:tr>
              <a:tr h="180522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300" kern="1200" dirty="0">
                          <a:solidFill>
                            <a:schemeClr val="dk1"/>
                          </a:solidFill>
                          <a:latin typeface="Cambria" panose="02040503050406030204" pitchFamily="18" charset="0"/>
                          <a:ea typeface="Cambria" panose="02040503050406030204" pitchFamily="18" charset="0"/>
                          <a:cs typeface="+mn-cs"/>
                        </a:rPr>
                        <a:t>1.</a:t>
                      </a:r>
                    </a:p>
                  </a:txBody>
                  <a:tcPr marL="68580" marR="68580" marT="34290" marB="3429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300" kern="1200" dirty="0" err="1">
                          <a:solidFill>
                            <a:schemeClr val="dk1"/>
                          </a:solidFill>
                          <a:latin typeface="Cambria" panose="02040503050406030204" pitchFamily="18" charset="0"/>
                          <a:ea typeface="Cambria" panose="02040503050406030204" pitchFamily="18" charset="0"/>
                          <a:cs typeface="+mn-cs"/>
                        </a:rPr>
                        <a:t>Aluminium</a:t>
                      </a:r>
                      <a:endParaRPr lang="en-US" sz="2300" kern="1200" dirty="0">
                        <a:solidFill>
                          <a:schemeClr val="dk1"/>
                        </a:solidFill>
                        <a:latin typeface="Cambria" panose="02040503050406030204" pitchFamily="18" charset="0"/>
                        <a:ea typeface="Cambria" panose="02040503050406030204" pitchFamily="18" charset="0"/>
                        <a:cs typeface="+mn-cs"/>
                      </a:endParaRPr>
                    </a:p>
                  </a:txBody>
                  <a:tcPr marL="68580" marR="68580" marT="34290" marB="34290"/>
                </a:tc>
                <a:tc>
                  <a:txBody>
                    <a:bodyPr/>
                    <a:lstStyle/>
                    <a:p>
                      <a:pPr>
                        <a:buFont typeface="Arial" pitchFamily="34" charset="0"/>
                        <a:buChar char="•"/>
                      </a:pPr>
                      <a:r>
                        <a:rPr lang="en-US" sz="2300" kern="1200" dirty="0">
                          <a:solidFill>
                            <a:schemeClr val="dk1"/>
                          </a:solidFill>
                          <a:latin typeface="Cambria" panose="02040503050406030204" pitchFamily="18" charset="0"/>
                          <a:ea typeface="Cambria" panose="02040503050406030204" pitchFamily="18" charset="0"/>
                          <a:cs typeface="+mn-cs"/>
                        </a:rPr>
                        <a:t>Low corrosion rates compared to rust, specially if anodized. It is metal so good conductor of electricity. </a:t>
                      </a:r>
                      <a:r>
                        <a:rPr lang="en-US" sz="2300" kern="1200" dirty="0" err="1">
                          <a:solidFill>
                            <a:schemeClr val="dk1"/>
                          </a:solidFill>
                          <a:latin typeface="Cambria" panose="02040503050406030204" pitchFamily="18" charset="0"/>
                          <a:ea typeface="Cambria" panose="02040503050406030204" pitchFamily="18" charset="0"/>
                          <a:cs typeface="+mn-cs"/>
                        </a:rPr>
                        <a:t>Aluminium</a:t>
                      </a:r>
                      <a:r>
                        <a:rPr lang="en-US" sz="2300" kern="1200" dirty="0">
                          <a:solidFill>
                            <a:schemeClr val="dk1"/>
                          </a:solidFill>
                          <a:latin typeface="Cambria" panose="02040503050406030204" pitchFamily="18" charset="0"/>
                          <a:ea typeface="Cambria" panose="02040503050406030204" pitchFamily="18" charset="0"/>
                          <a:cs typeface="+mn-cs"/>
                        </a:rPr>
                        <a:t> has a very high strength. It's weight advantage is also useful in the transport industry.</a:t>
                      </a:r>
                      <a:endParaRPr lang="en-IN" sz="2300" kern="1200" dirty="0">
                        <a:solidFill>
                          <a:schemeClr val="dk1"/>
                        </a:solidFill>
                        <a:latin typeface="Cambria" panose="02040503050406030204" pitchFamily="18" charset="0"/>
                        <a:ea typeface="Cambria" panose="02040503050406030204" pitchFamily="18" charset="0"/>
                        <a:cs typeface="+mn-cs"/>
                      </a:endParaRPr>
                    </a:p>
                  </a:txBody>
                  <a:tcPr marL="68580" marR="68580" marT="34290" marB="34290"/>
                </a:tc>
                <a:extLst>
                  <a:ext uri="{0D108BD9-81ED-4DB2-BD59-A6C34878D82A}">
                    <a16:rowId xmlns:a16="http://schemas.microsoft.com/office/drawing/2014/main" val="1326019113"/>
                  </a:ext>
                </a:extLst>
              </a:tr>
            </a:tbl>
          </a:graphicData>
        </a:graphic>
      </p:graphicFrame>
    </p:spTree>
    <p:extLst>
      <p:ext uri="{BB962C8B-B14F-4D97-AF65-F5344CB8AC3E}">
        <p14:creationId xmlns:p14="http://schemas.microsoft.com/office/powerpoint/2010/main" val="29551287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TotalTime>
  <Words>1812</Words>
  <Application>Microsoft Office PowerPoint</Application>
  <PresentationFormat>On-screen Show (4:3)</PresentationFormat>
  <Paragraphs>271</Paragraphs>
  <Slides>26</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Adobe Caslon Pro</vt:lpstr>
      <vt:lpstr>Arial</vt:lpstr>
      <vt:lpstr>Bodoni MT Black</vt:lpstr>
      <vt:lpstr>Calibri</vt:lpstr>
      <vt:lpstr>Cambria</vt:lpstr>
      <vt:lpstr>Times New Roman</vt:lpstr>
      <vt:lpstr>Office Theme</vt:lpstr>
      <vt:lpstr>PowerPoint Presentation</vt:lpstr>
      <vt:lpstr>PowerPoint Presentation</vt:lpstr>
      <vt:lpstr>PowerPoint Presentation</vt:lpstr>
      <vt:lpstr>Objective </vt:lpstr>
      <vt:lpstr>Effect of Blade Number on Performance of Drag Type Vertical Axis Wind Turbine  M. Zheng, Y. Li, H. Teng</vt:lpstr>
      <vt:lpstr>Selection of Material for Wind Turbine Blade by Analytic  Hierarchy Process (AHP)  Method  Lahu P. </vt:lpstr>
      <vt:lpstr>Materials for Wind Turbine Blades: An Overview Leon Mishnaevsky</vt:lpstr>
      <vt:lpstr>PowerPoint Presentation</vt:lpstr>
      <vt:lpstr>PowerPoint Presentation</vt:lpstr>
      <vt:lpstr>Power Generation by Hybrid VAWT System for Highway Applications Menaka Mohan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ABHISHEK ABHISHEK</cp:lastModifiedBy>
  <cp:revision>43</cp:revision>
  <dcterms:created xsi:type="dcterms:W3CDTF">2006-08-16T00:00:00Z</dcterms:created>
  <dcterms:modified xsi:type="dcterms:W3CDTF">2019-05-27T03:07:17Z</dcterms:modified>
</cp:coreProperties>
</file>